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691" r:id="rId2"/>
    <p:sldId id="706" r:id="rId3"/>
    <p:sldId id="671" r:id="rId4"/>
    <p:sldId id="680" r:id="rId5"/>
    <p:sldId id="672" r:id="rId6"/>
    <p:sldId id="701" r:id="rId7"/>
    <p:sldId id="702" r:id="rId8"/>
    <p:sldId id="703" r:id="rId9"/>
    <p:sldId id="704" r:id="rId10"/>
    <p:sldId id="705" r:id="rId11"/>
    <p:sldId id="707" r:id="rId12"/>
    <p:sldId id="715" r:id="rId13"/>
    <p:sldId id="714" r:id="rId14"/>
    <p:sldId id="713" r:id="rId15"/>
    <p:sldId id="716" r:id="rId16"/>
    <p:sldId id="717" r:id="rId17"/>
    <p:sldId id="720" r:id="rId18"/>
    <p:sldId id="673" r:id="rId1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0012"/>
    <a:srgbClr val="404040"/>
    <a:srgbClr val="E60000"/>
    <a:srgbClr val="EF8200"/>
    <a:srgbClr val="FF0000"/>
    <a:srgbClr val="D9D9D9"/>
    <a:srgbClr val="FFFFFF"/>
    <a:srgbClr val="E3721D"/>
    <a:srgbClr val="FCD5B5"/>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32" autoAdjust="0"/>
    <p:restoredTop sz="94262" autoAdjust="0"/>
  </p:normalViewPr>
  <p:slideViewPr>
    <p:cSldViewPr>
      <p:cViewPr varScale="1">
        <p:scale>
          <a:sx n="143" d="100"/>
          <a:sy n="143" d="100"/>
        </p:scale>
        <p:origin x="-888" y="-10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387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D716BC9-CA7F-47BD-81BB-26AA176280CB}" type="datetimeFigureOut">
              <a:rPr lang="zh-CN" altLang="en-US" smtClean="0"/>
              <a:t>2018/2/24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920CAC2-76A0-4CF4-B64D-009759E46DE4}" type="slidenum">
              <a:rPr lang="zh-CN" altLang="en-US" smtClean="0"/>
              <a:t>‹#›</a:t>
            </a:fld>
            <a:endParaRPr lang="zh-CN" altLang="en-US"/>
          </a:p>
        </p:txBody>
      </p:sp>
    </p:spTree>
    <p:extLst>
      <p:ext uri="{BB962C8B-B14F-4D97-AF65-F5344CB8AC3E}">
        <p14:creationId xmlns:p14="http://schemas.microsoft.com/office/powerpoint/2010/main" val="40888432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AD7388-445C-4566-9A9A-E5D55309AB24}" type="datetimeFigureOut">
              <a:rPr lang="zh-CN" altLang="en-US" smtClean="0"/>
              <a:t>2018/2/24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659F22-C22E-4BD6-B0D4-248741AB2D6B}" type="slidenum">
              <a:rPr lang="zh-CN" altLang="en-US" smtClean="0"/>
              <a:t>‹#›</a:t>
            </a:fld>
            <a:endParaRPr lang="zh-CN" altLang="en-US"/>
          </a:p>
        </p:txBody>
      </p:sp>
    </p:spTree>
    <p:extLst>
      <p:ext uri="{BB962C8B-B14F-4D97-AF65-F5344CB8AC3E}">
        <p14:creationId xmlns:p14="http://schemas.microsoft.com/office/powerpoint/2010/main" val="19260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26" name="Picture 2" descr="D:\PROWISDOM\2017年\20170122 【用友】PPT模板\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528" y="211253"/>
            <a:ext cx="504056" cy="3407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26" name="Picture 2" descr="D:\PROWISDOM\2017年\20170122 【用友】PPT模板\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8424" y="211253"/>
            <a:ext cx="504056" cy="34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347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26" name="Picture 2" descr="D:\PROWISDOM\2017年\20170122 【用友】PPT模板\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8424" y="211253"/>
            <a:ext cx="504056" cy="34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347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26" name="Picture 2" descr="D:\PROWISDOM\2017年\20170122 【用友】PPT模板\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8424" y="211253"/>
            <a:ext cx="504056" cy="34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347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26" name="Picture 2" descr="D:\PROWISDOM\2017年\20170122 【用友】PPT模板\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8424" y="211253"/>
            <a:ext cx="504056" cy="34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347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26" name="Picture 2" descr="D:\PROWISDOM\2017年\20170122 【用友】PPT模板\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528" y="211253"/>
            <a:ext cx="504056" cy="34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02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Picture 2" descr="D:\PROWISDOM\2017年\20170122 【用友】PPT模板\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8424" y="211253"/>
            <a:ext cx="504056" cy="34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987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009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3555" name="Picture 3" descr="E:\工作\2017\用友\集团\8.31新PPTvi\封面封底\内页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3998" cy="5143499"/>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a:spLocks noGrp="1"/>
          </p:cNvSpPr>
          <p:nvPr>
            <p:ph type="title"/>
          </p:nvPr>
        </p:nvSpPr>
        <p:spPr>
          <a:xfrm>
            <a:off x="179512" y="22895"/>
            <a:ext cx="8229600" cy="504056"/>
          </a:xfrm>
          <a:prstGeom prst="rect">
            <a:avLst/>
          </a:prstGeom>
        </p:spPr>
        <p:txBody>
          <a:bodyPr anchor="ctr"/>
          <a:lstStyle>
            <a:lvl1pPr algn="l">
              <a:defRPr sz="2400">
                <a:solidFill>
                  <a:schemeClr val="tx1">
                    <a:lumMod val="75000"/>
                    <a:lumOff val="25000"/>
                  </a:schemeClr>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pic>
        <p:nvPicPr>
          <p:cNvPr id="5"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72400" y="177107"/>
            <a:ext cx="792088" cy="35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58287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72400" y="109471"/>
            <a:ext cx="792088" cy="35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3800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1266" name="Picture 2" descr="E:\工作\2017\用友\集团\8.31新PPTvi\封面封底\内页.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p:cNvSpPr>
            <a:spLocks noGrp="1"/>
          </p:cNvSpPr>
          <p:nvPr>
            <p:ph type="title"/>
          </p:nvPr>
        </p:nvSpPr>
        <p:spPr>
          <a:xfrm>
            <a:off x="518864" y="22895"/>
            <a:ext cx="8229600" cy="504056"/>
          </a:xfrm>
          <a:prstGeom prst="rect">
            <a:avLst/>
          </a:prstGeom>
        </p:spPr>
        <p:txBody>
          <a:bodyPr anchor="ctr"/>
          <a:lstStyle>
            <a:lvl1pPr algn="l">
              <a:defRPr sz="2400">
                <a:solidFill>
                  <a:schemeClr val="tx1">
                    <a:lumMod val="75000"/>
                    <a:lumOff val="25000"/>
                  </a:schemeClr>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pic>
        <p:nvPicPr>
          <p:cNvPr id="5"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72400" y="177107"/>
            <a:ext cx="792088" cy="35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0184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Picture 2" descr="D:\PROWISDOM\2017年\20170122 【用友】PPT模板\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8424" y="211253"/>
            <a:ext cx="504056" cy="34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04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577352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26" name="Picture 2" descr="D:\PROWISDOM\2017年\20170122 【用友】PPT模板\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8424" y="211253"/>
            <a:ext cx="504056" cy="34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768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26" name="Picture 2" descr="D:\PROWISDOM\2017年\20170122 【用友】PPT模板\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8424" y="211253"/>
            <a:ext cx="504056" cy="34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442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26" name="Picture 2" descr="D:\PROWISDOM\2017年\20170122 【用友】PPT模板\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8424" y="211253"/>
            <a:ext cx="504056" cy="34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313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26" name="Picture 2" descr="D:\PROWISDOM\2017年\20170122 【用友】PPT模板\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8424" y="211253"/>
            <a:ext cx="504056" cy="34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313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26" name="Picture 2" descr="D:\PROWISDOM\2017年\20170122 【用友】PPT模板\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8424" y="211253"/>
            <a:ext cx="504056" cy="34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313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26" name="Picture 2" descr="D:\PROWISDOM\2017年\20170122 【用友】PPT模板\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8424" y="211253"/>
            <a:ext cx="504056" cy="34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38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26" name="Picture 2" descr="D:\PROWISDOM\2017年\20170122 【用友】PPT模板\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88424" y="211253"/>
            <a:ext cx="504056" cy="34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34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53" r:id="rId14"/>
    <p:sldLayoutId id="2147483663" r:id="rId15"/>
    <p:sldLayoutId id="2147483666" r:id="rId16"/>
    <p:sldLayoutId id="2147483664" r:id="rId17"/>
    <p:sldLayoutId id="2147483667" r:id="rId18"/>
    <p:sldLayoutId id="2147483668" r:id="rId19"/>
    <p:sldLayoutId id="2147483665" r:id="rId2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3.jpeg"/><Relationship Id="rId1" Type="http://schemas.openxmlformats.org/officeDocument/2006/relationships/slideLayout" Target="../slideLayouts/slideLayout15.xml"/><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3.jpeg"/><Relationship Id="rId1" Type="http://schemas.openxmlformats.org/officeDocument/2006/relationships/slideLayout" Target="../slideLayouts/slideLayout15.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9.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CC90593D-F6A0-4B30-AE53-FFE1B993B38B}"/>
              </a:ext>
            </a:extLst>
          </p:cNvPr>
          <p:cNvSpPr/>
          <p:nvPr/>
        </p:nvSpPr>
        <p:spPr>
          <a:xfrm>
            <a:off x="0" y="-17400"/>
            <a:ext cx="7791478" cy="5177426"/>
          </a:xfrm>
          <a:custGeom>
            <a:avLst/>
            <a:gdLst>
              <a:gd name="connsiteX0" fmla="*/ 0 w 6600999"/>
              <a:gd name="connsiteY0" fmla="*/ 0 h 6220163"/>
              <a:gd name="connsiteX1" fmla="*/ 6600999 w 6600999"/>
              <a:gd name="connsiteY1" fmla="*/ 0 h 6220163"/>
              <a:gd name="connsiteX2" fmla="*/ 6600999 w 6600999"/>
              <a:gd name="connsiteY2" fmla="*/ 6220163 h 6220163"/>
              <a:gd name="connsiteX3" fmla="*/ 0 w 6600999"/>
              <a:gd name="connsiteY3" fmla="*/ 6220163 h 6220163"/>
              <a:gd name="connsiteX4" fmla="*/ 0 w 6600999"/>
              <a:gd name="connsiteY4" fmla="*/ 0 h 6220163"/>
              <a:gd name="connsiteX0" fmla="*/ 0 w 6600999"/>
              <a:gd name="connsiteY0" fmla="*/ 0 h 6220163"/>
              <a:gd name="connsiteX1" fmla="*/ 6600999 w 6600999"/>
              <a:gd name="connsiteY1" fmla="*/ 0 h 6220163"/>
              <a:gd name="connsiteX2" fmla="*/ 6440578 w 6600999"/>
              <a:gd name="connsiteY2" fmla="*/ 5145341 h 6220163"/>
              <a:gd name="connsiteX3" fmla="*/ 0 w 6600999"/>
              <a:gd name="connsiteY3" fmla="*/ 6220163 h 6220163"/>
              <a:gd name="connsiteX4" fmla="*/ 0 w 6600999"/>
              <a:gd name="connsiteY4" fmla="*/ 0 h 6220163"/>
              <a:gd name="connsiteX0" fmla="*/ 0 w 7066220"/>
              <a:gd name="connsiteY0" fmla="*/ 0 h 6220163"/>
              <a:gd name="connsiteX1" fmla="*/ 7066220 w 7066220"/>
              <a:gd name="connsiteY1" fmla="*/ 0 h 6220163"/>
              <a:gd name="connsiteX2" fmla="*/ 6440578 w 7066220"/>
              <a:gd name="connsiteY2" fmla="*/ 5145341 h 6220163"/>
              <a:gd name="connsiteX3" fmla="*/ 0 w 7066220"/>
              <a:gd name="connsiteY3" fmla="*/ 6220163 h 6220163"/>
              <a:gd name="connsiteX4" fmla="*/ 0 w 7066220"/>
              <a:gd name="connsiteY4" fmla="*/ 0 h 6220163"/>
              <a:gd name="connsiteX0" fmla="*/ 0 w 7066220"/>
              <a:gd name="connsiteY0" fmla="*/ 0 h 5145341"/>
              <a:gd name="connsiteX1" fmla="*/ 7066220 w 7066220"/>
              <a:gd name="connsiteY1" fmla="*/ 0 h 5145341"/>
              <a:gd name="connsiteX2" fmla="*/ 6440578 w 7066220"/>
              <a:gd name="connsiteY2" fmla="*/ 5145341 h 5145341"/>
              <a:gd name="connsiteX3" fmla="*/ 657727 w 7066220"/>
              <a:gd name="connsiteY3" fmla="*/ 4888668 h 5145341"/>
              <a:gd name="connsiteX4" fmla="*/ 0 w 7066220"/>
              <a:gd name="connsiteY4" fmla="*/ 0 h 5145341"/>
              <a:gd name="connsiteX0" fmla="*/ 0 w 7066220"/>
              <a:gd name="connsiteY0" fmla="*/ 0 h 5177426"/>
              <a:gd name="connsiteX1" fmla="*/ 7066220 w 7066220"/>
              <a:gd name="connsiteY1" fmla="*/ 0 h 5177426"/>
              <a:gd name="connsiteX2" fmla="*/ 6440578 w 7066220"/>
              <a:gd name="connsiteY2" fmla="*/ 5145341 h 5177426"/>
              <a:gd name="connsiteX3" fmla="*/ 80211 w 7066220"/>
              <a:gd name="connsiteY3" fmla="*/ 5177426 h 5177426"/>
              <a:gd name="connsiteX4" fmla="*/ 0 w 7066220"/>
              <a:gd name="connsiteY4" fmla="*/ 0 h 5177426"/>
              <a:gd name="connsiteX0" fmla="*/ 0 w 7066220"/>
              <a:gd name="connsiteY0" fmla="*/ 0 h 5161384"/>
              <a:gd name="connsiteX1" fmla="*/ 7066220 w 7066220"/>
              <a:gd name="connsiteY1" fmla="*/ 0 h 5161384"/>
              <a:gd name="connsiteX2" fmla="*/ 6440578 w 7066220"/>
              <a:gd name="connsiteY2" fmla="*/ 5145341 h 5161384"/>
              <a:gd name="connsiteX3" fmla="*/ 16043 w 7066220"/>
              <a:gd name="connsiteY3" fmla="*/ 5161384 h 5161384"/>
              <a:gd name="connsiteX4" fmla="*/ 0 w 7066220"/>
              <a:gd name="connsiteY4" fmla="*/ 0 h 5161384"/>
              <a:gd name="connsiteX0" fmla="*/ 0 w 7066220"/>
              <a:gd name="connsiteY0" fmla="*/ 0 h 5177425"/>
              <a:gd name="connsiteX1" fmla="*/ 7066220 w 7066220"/>
              <a:gd name="connsiteY1" fmla="*/ 0 h 5177425"/>
              <a:gd name="connsiteX2" fmla="*/ 6440578 w 7066220"/>
              <a:gd name="connsiteY2" fmla="*/ 5177425 h 5177425"/>
              <a:gd name="connsiteX3" fmla="*/ 16043 w 7066220"/>
              <a:gd name="connsiteY3" fmla="*/ 5161384 h 5177425"/>
              <a:gd name="connsiteX4" fmla="*/ 0 w 7066220"/>
              <a:gd name="connsiteY4" fmla="*/ 0 h 5177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6220" h="5177425">
                <a:moveTo>
                  <a:pt x="0" y="0"/>
                </a:moveTo>
                <a:lnTo>
                  <a:pt x="7066220" y="0"/>
                </a:lnTo>
                <a:lnTo>
                  <a:pt x="6440578" y="5177425"/>
                </a:lnTo>
                <a:lnTo>
                  <a:pt x="16043" y="5161384"/>
                </a:lnTo>
                <a:cubicBezTo>
                  <a:pt x="10695" y="3440923"/>
                  <a:pt x="5348" y="1720461"/>
                  <a:pt x="0" y="0"/>
                </a:cubicBezTo>
                <a:close/>
              </a:path>
            </a:pathLst>
          </a:custGeom>
          <a:blipFill>
            <a:blip r:embed="rId2" cstate="hq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6"/>
          <p:cNvSpPr>
            <a:spLocks/>
          </p:cNvSpPr>
          <p:nvPr/>
        </p:nvSpPr>
        <p:spPr bwMode="auto">
          <a:xfrm>
            <a:off x="3479800" y="1892301"/>
            <a:ext cx="5664200" cy="1831430"/>
          </a:xfrm>
          <a:custGeom>
            <a:avLst/>
            <a:gdLst>
              <a:gd name="T0" fmla="*/ 0 w 5165"/>
              <a:gd name="T1" fmla="*/ 1210 h 1210"/>
              <a:gd name="T2" fmla="*/ 400 w 5165"/>
              <a:gd name="T3" fmla="*/ 0 h 1210"/>
              <a:gd name="T4" fmla="*/ 5165 w 5165"/>
              <a:gd name="T5" fmla="*/ 0 h 1210"/>
              <a:gd name="T6" fmla="*/ 5165 w 5165"/>
              <a:gd name="T7" fmla="*/ 1210 h 1210"/>
              <a:gd name="T8" fmla="*/ 0 w 5165"/>
              <a:gd name="T9" fmla="*/ 1210 h 1210"/>
            </a:gdLst>
            <a:ahLst/>
            <a:cxnLst>
              <a:cxn ang="0">
                <a:pos x="T0" y="T1"/>
              </a:cxn>
              <a:cxn ang="0">
                <a:pos x="T2" y="T3"/>
              </a:cxn>
              <a:cxn ang="0">
                <a:pos x="T4" y="T5"/>
              </a:cxn>
              <a:cxn ang="0">
                <a:pos x="T6" y="T7"/>
              </a:cxn>
              <a:cxn ang="0">
                <a:pos x="T8" y="T9"/>
              </a:cxn>
            </a:cxnLst>
            <a:rect l="0" t="0" r="r" b="b"/>
            <a:pathLst>
              <a:path w="5165" h="1210">
                <a:moveTo>
                  <a:pt x="0" y="1210"/>
                </a:moveTo>
                <a:lnTo>
                  <a:pt x="400" y="0"/>
                </a:lnTo>
                <a:lnTo>
                  <a:pt x="5165" y="0"/>
                </a:lnTo>
                <a:lnTo>
                  <a:pt x="5165" y="1210"/>
                </a:lnTo>
                <a:lnTo>
                  <a:pt x="0" y="1210"/>
                </a:lnTo>
                <a:close/>
              </a:path>
            </a:pathLst>
          </a:custGeom>
          <a:solidFill>
            <a:schemeClr val="tx1">
              <a:lumMod val="75000"/>
              <a:lumOff val="25000"/>
              <a:alpha val="7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Freeform 6"/>
          <p:cNvSpPr>
            <a:spLocks/>
          </p:cNvSpPr>
          <p:nvPr/>
        </p:nvSpPr>
        <p:spPr bwMode="auto">
          <a:xfrm>
            <a:off x="3680381" y="2082800"/>
            <a:ext cx="5463256" cy="1828799"/>
          </a:xfrm>
          <a:custGeom>
            <a:avLst/>
            <a:gdLst>
              <a:gd name="T0" fmla="*/ 0 w 5165"/>
              <a:gd name="T1" fmla="*/ 1210 h 1210"/>
              <a:gd name="T2" fmla="*/ 400 w 5165"/>
              <a:gd name="T3" fmla="*/ 0 h 1210"/>
              <a:gd name="T4" fmla="*/ 5165 w 5165"/>
              <a:gd name="T5" fmla="*/ 0 h 1210"/>
              <a:gd name="T6" fmla="*/ 5165 w 5165"/>
              <a:gd name="T7" fmla="*/ 1210 h 1210"/>
              <a:gd name="T8" fmla="*/ 0 w 5165"/>
              <a:gd name="T9" fmla="*/ 1210 h 1210"/>
            </a:gdLst>
            <a:ahLst/>
            <a:cxnLst>
              <a:cxn ang="0">
                <a:pos x="T0" y="T1"/>
              </a:cxn>
              <a:cxn ang="0">
                <a:pos x="T2" y="T3"/>
              </a:cxn>
              <a:cxn ang="0">
                <a:pos x="T4" y="T5"/>
              </a:cxn>
              <a:cxn ang="0">
                <a:pos x="T6" y="T7"/>
              </a:cxn>
              <a:cxn ang="0">
                <a:pos x="T8" y="T9"/>
              </a:cxn>
            </a:cxnLst>
            <a:rect l="0" t="0" r="r" b="b"/>
            <a:pathLst>
              <a:path w="5165" h="1210">
                <a:moveTo>
                  <a:pt x="0" y="1210"/>
                </a:moveTo>
                <a:lnTo>
                  <a:pt x="400" y="0"/>
                </a:lnTo>
                <a:lnTo>
                  <a:pt x="5165" y="0"/>
                </a:lnTo>
                <a:lnTo>
                  <a:pt x="5165" y="1210"/>
                </a:lnTo>
                <a:lnTo>
                  <a:pt x="0" y="1210"/>
                </a:lnTo>
                <a:close/>
              </a:path>
            </a:pathLst>
          </a:custGeom>
          <a:solidFill>
            <a:srgbClr val="C00000">
              <a:alpha val="90000"/>
            </a:srgbClr>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7" name="直接连接符 6"/>
          <p:cNvCxnSpPr>
            <a:cxnSpLocks/>
          </p:cNvCxnSpPr>
          <p:nvPr/>
        </p:nvCxnSpPr>
        <p:spPr>
          <a:xfrm>
            <a:off x="4190261" y="3096118"/>
            <a:ext cx="4788000" cy="0"/>
          </a:xfrm>
          <a:prstGeom prst="line">
            <a:avLst/>
          </a:prstGeom>
          <a:noFill/>
          <a:ln w="9525" cap="flat" cmpd="sng" algn="ctr">
            <a:solidFill>
              <a:sysClr val="window" lastClr="FFFFFF"/>
            </a:solidFill>
            <a:prstDash val="solid"/>
          </a:ln>
          <a:effectLst/>
        </p:spPr>
      </p:cxn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400" y="177107"/>
            <a:ext cx="792088" cy="35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4499992" y="1985585"/>
            <a:ext cx="4304384" cy="1200329"/>
          </a:xfrm>
          <a:prstGeom prst="rect">
            <a:avLst/>
          </a:prstGeom>
          <a:noFill/>
        </p:spPr>
        <p:txBody>
          <a:bodyPr wrap="none" rtlCol="0">
            <a:spAutoFit/>
          </a:bodyPr>
          <a:lstStyle/>
          <a:p>
            <a:pPr algn="ctr"/>
            <a:r>
              <a:rPr lang="zh-CN" altLang="en-US" sz="3600" dirty="0">
                <a:solidFill>
                  <a:schemeClr val="bg1"/>
                </a:solidFill>
              </a:rPr>
              <a:t>基于</a:t>
            </a:r>
            <a:r>
              <a:rPr lang="en-US" altLang="zh-CN" sz="3600" dirty="0">
                <a:solidFill>
                  <a:schemeClr val="bg1"/>
                </a:solidFill>
              </a:rPr>
              <a:t>WEB</a:t>
            </a:r>
            <a:r>
              <a:rPr lang="zh-CN" altLang="en-US" sz="3600" dirty="0">
                <a:solidFill>
                  <a:schemeClr val="bg1"/>
                </a:solidFill>
              </a:rPr>
              <a:t>的网络硬盘</a:t>
            </a:r>
            <a:endParaRPr lang="en-US" altLang="zh-CN" sz="3600" dirty="0">
              <a:solidFill>
                <a:schemeClr val="bg1"/>
              </a:solidFill>
            </a:endParaRPr>
          </a:p>
          <a:p>
            <a:pPr algn="ctr"/>
            <a:r>
              <a:rPr lang="zh-CN" altLang="en-US" sz="3600" dirty="0">
                <a:solidFill>
                  <a:schemeClr val="bg1"/>
                </a:solidFill>
              </a:rPr>
              <a:t>的设计与实现</a:t>
            </a:r>
            <a:endParaRPr lang="zh-CN" altLang="en-US" sz="3600" dirty="0">
              <a:solidFill>
                <a:schemeClr val="bg1"/>
              </a:solidFill>
            </a:endParaRPr>
          </a:p>
        </p:txBody>
      </p:sp>
      <p:sp>
        <p:nvSpPr>
          <p:cNvPr id="11" name="TextBox 10"/>
          <p:cNvSpPr txBox="1"/>
          <p:nvPr/>
        </p:nvSpPr>
        <p:spPr>
          <a:xfrm>
            <a:off x="5357262" y="3185914"/>
            <a:ext cx="2268571" cy="646331"/>
          </a:xfrm>
          <a:prstGeom prst="rect">
            <a:avLst/>
          </a:prstGeom>
          <a:noFill/>
        </p:spPr>
        <p:txBody>
          <a:bodyPr wrap="none" rtlCol="0" anchor="ctr">
            <a:spAutoFit/>
          </a:bodyPr>
          <a:lstStyle/>
          <a:p>
            <a:pPr algn="ct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用友网络科技股份有限公司</a:t>
            </a:r>
            <a:endParaRPr lang="en-US" altLang="zh-CN" sz="1200" dirty="0" smtClean="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姓名 </a:t>
            </a:r>
            <a:r>
              <a:rPr lang="zh-CN" altLang="en-US" sz="1200" dirty="0">
                <a:solidFill>
                  <a:schemeClr val="bg1"/>
                </a:solidFill>
                <a:latin typeface="微软雅黑" panose="020B0503020204020204" pitchFamily="34" charset="-122"/>
                <a:ea typeface="微软雅黑" panose="020B0503020204020204" pitchFamily="34" charset="-122"/>
              </a:rPr>
              <a:t>张达</a:t>
            </a:r>
            <a:r>
              <a:rPr lang="en-US" altLang="zh-CN" sz="1200" dirty="0" smtClean="0">
                <a:solidFill>
                  <a:schemeClr val="bg1"/>
                </a:solidFill>
                <a:latin typeface="微软雅黑" panose="020B0503020204020204" pitchFamily="34" charset="-122"/>
                <a:ea typeface="微软雅黑" panose="020B0503020204020204" pitchFamily="34" charset="-122"/>
              </a:rPr>
              <a:t> </a:t>
            </a:r>
            <a:r>
              <a:rPr lang="zh-CN" altLang="en-US" sz="1200" dirty="0" smtClean="0">
                <a:solidFill>
                  <a:schemeClr val="bg1"/>
                </a:solidFill>
                <a:latin typeface="微软雅黑" panose="020B0503020204020204" pitchFamily="34" charset="-122"/>
                <a:ea typeface="微软雅黑" panose="020B0503020204020204" pitchFamily="34" charset="-122"/>
              </a:rPr>
              <a:t>｜ </a:t>
            </a:r>
            <a:r>
              <a:rPr lang="en-US" altLang="zh-CN" sz="1200" dirty="0" smtClean="0">
                <a:solidFill>
                  <a:schemeClr val="bg1"/>
                </a:solidFill>
                <a:latin typeface="微软雅黑" panose="020B0503020204020204" pitchFamily="34" charset="-122"/>
                <a:ea typeface="微软雅黑" panose="020B0503020204020204" pitchFamily="34" charset="-122"/>
              </a:rPr>
              <a:t>2018</a:t>
            </a:r>
            <a:r>
              <a:rPr lang="zh-CN" altLang="en-US" sz="1200" dirty="0" smtClean="0">
                <a:solidFill>
                  <a:schemeClr val="bg1"/>
                </a:solidFill>
                <a:latin typeface="微软雅黑" panose="020B0503020204020204" pitchFamily="34" charset="-122"/>
                <a:ea typeface="微软雅黑" panose="020B0503020204020204" pitchFamily="34" charset="-122"/>
              </a:rPr>
              <a:t>年  </a:t>
            </a:r>
            <a:r>
              <a:rPr lang="en-US" altLang="zh-CN" sz="1200" dirty="0">
                <a:solidFill>
                  <a:schemeClr val="bg1"/>
                </a:solidFill>
                <a:latin typeface="微软雅黑" panose="020B0503020204020204" pitchFamily="34" charset="-122"/>
                <a:ea typeface="微软雅黑" panose="020B0503020204020204" pitchFamily="34" charset="-122"/>
              </a:rPr>
              <a:t>3</a:t>
            </a:r>
            <a:r>
              <a:rPr lang="zh-CN" altLang="en-US" sz="1200" dirty="0" smtClean="0">
                <a:solidFill>
                  <a:schemeClr val="bg1"/>
                </a:solidFill>
                <a:latin typeface="微软雅黑" panose="020B0503020204020204" pitchFamily="34" charset="-122"/>
                <a:ea typeface="微软雅黑" panose="020B0503020204020204" pitchFamily="34" charset="-122"/>
              </a:rPr>
              <a:t>月  </a:t>
            </a:r>
            <a:r>
              <a:rPr lang="en-US" altLang="zh-CN" sz="1200" dirty="0" smtClean="0">
                <a:solidFill>
                  <a:schemeClr val="bg1"/>
                </a:solidFill>
                <a:latin typeface="微软雅黑" panose="020B0503020204020204" pitchFamily="34" charset="-122"/>
                <a:ea typeface="微软雅黑" panose="020B0503020204020204" pitchFamily="34" charset="-122"/>
              </a:rPr>
              <a:t>5</a:t>
            </a:r>
            <a:r>
              <a:rPr lang="zh-CN" altLang="en-US" sz="1200" dirty="0" smtClean="0">
                <a:solidFill>
                  <a:schemeClr val="bg1"/>
                </a:solidFill>
                <a:latin typeface="微软雅黑" panose="020B0503020204020204" pitchFamily="34" charset="-122"/>
                <a:ea typeface="微软雅黑" panose="020B0503020204020204" pitchFamily="34" charset="-122"/>
              </a:rPr>
              <a:t>日</a:t>
            </a:r>
            <a:endParaRPr lang="zh-CN" altLang="en-US" sz="1200"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0702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9" name="Picture 5" descr="E:\工作\2017\用友\集团\李凯8.31新PPTvi\封面封底\方案2\目录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24614" y="1995686"/>
            <a:ext cx="1980029"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选题意义及背景</a:t>
            </a:r>
            <a:endParaRPr lang="zh-CN" altLang="en-US" sz="2000" dirty="0" smtClean="0">
              <a:latin typeface="微软雅黑" panose="020B0503020204020204" pitchFamily="34" charset="-122"/>
              <a:ea typeface="微软雅黑" panose="020B0503020204020204" pitchFamily="34" charset="-122"/>
            </a:endParaRPr>
          </a:p>
        </p:txBody>
      </p:sp>
      <p:sp>
        <p:nvSpPr>
          <p:cNvPr id="4" name="TextBox 3"/>
          <p:cNvSpPr txBox="1"/>
          <p:nvPr/>
        </p:nvSpPr>
        <p:spPr>
          <a:xfrm>
            <a:off x="5580112" y="1995686"/>
            <a:ext cx="1210588"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使用技术</a:t>
            </a:r>
            <a:endParaRPr lang="zh-CN" altLang="en-US" sz="2000" dirty="0" smtClean="0">
              <a:latin typeface="微软雅黑" panose="020B0503020204020204" pitchFamily="34" charset="-122"/>
              <a:ea typeface="微软雅黑" panose="020B0503020204020204" pitchFamily="34" charset="-122"/>
            </a:endParaRPr>
          </a:p>
        </p:txBody>
      </p:sp>
      <p:sp>
        <p:nvSpPr>
          <p:cNvPr id="5" name="TextBox 4"/>
          <p:cNvSpPr txBox="1"/>
          <p:nvPr/>
        </p:nvSpPr>
        <p:spPr>
          <a:xfrm>
            <a:off x="2224614" y="3467784"/>
            <a:ext cx="1819281" cy="400110"/>
          </a:xfrm>
          <a:prstGeom prst="rect">
            <a:avLst/>
          </a:prstGeom>
          <a:noFill/>
        </p:spPr>
        <p:txBody>
          <a:bodyPr wrap="none" rtlCol="0">
            <a:spAutoFit/>
          </a:bodyPr>
          <a:lstStyle/>
          <a:p>
            <a:r>
              <a:rPr lang="en-US" altLang="zh-CN" sz="2000" dirty="0" smtClean="0">
                <a:solidFill>
                  <a:srgbClr val="E60012"/>
                </a:solidFill>
                <a:latin typeface="微软雅黑" panose="020B0503020204020204" pitchFamily="34" charset="-122"/>
                <a:ea typeface="微软雅黑" panose="020B0503020204020204" pitchFamily="34" charset="-122"/>
              </a:rPr>
              <a:t>ICOP</a:t>
            </a:r>
            <a:r>
              <a:rPr lang="zh-CN" altLang="en-US" sz="2000" dirty="0" smtClean="0">
                <a:solidFill>
                  <a:srgbClr val="E60012"/>
                </a:solidFill>
                <a:latin typeface="微软雅黑" panose="020B0503020204020204" pitchFamily="34" charset="-122"/>
                <a:ea typeface="微软雅黑" panose="020B0503020204020204" pitchFamily="34" charset="-122"/>
              </a:rPr>
              <a:t>平台介绍</a:t>
            </a:r>
            <a:endParaRPr lang="zh-CN" altLang="en-US" sz="2000" dirty="0" smtClean="0">
              <a:solidFill>
                <a:srgbClr val="E60012"/>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5580112" y="3467784"/>
            <a:ext cx="2209259" cy="400110"/>
          </a:xfrm>
          <a:prstGeom prst="rect">
            <a:avLst/>
          </a:prstGeom>
          <a:noFill/>
        </p:spPr>
        <p:txBody>
          <a:bodyPr wrap="none" rtlCol="0">
            <a:spAutoFit/>
          </a:bodyPr>
          <a:lstStyle/>
          <a:p>
            <a:r>
              <a:rPr lang="en-US" altLang="zh-CN" sz="2000" dirty="0" err="1" smtClean="0">
                <a:solidFill>
                  <a:schemeClr val="tx1">
                    <a:lumMod val="75000"/>
                    <a:lumOff val="25000"/>
                  </a:schemeClr>
                </a:solidFill>
                <a:latin typeface="微软雅黑" panose="020B0503020204020204" pitchFamily="34" charset="-122"/>
                <a:ea typeface="微软雅黑" panose="020B0503020204020204" pitchFamily="34" charset="-122"/>
              </a:rPr>
              <a:t>MongoDB</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数据库</a:t>
            </a:r>
            <a:endPar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400" y="177107"/>
            <a:ext cx="792088" cy="35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44341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59"/>
            <a:ext cx="9144000" cy="514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743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 y="0"/>
            <a:ext cx="9143803" cy="5159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3598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8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3598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68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3598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9" name="Picture 5" descr="E:\工作\2017\用友\集团\李凯8.31新PPTvi\封面封底\方案2\目录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24614" y="1995686"/>
            <a:ext cx="1980029"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选题意义及背景</a:t>
            </a:r>
            <a:endParaRPr lang="zh-CN" altLang="en-US" sz="2000" dirty="0" smtClean="0">
              <a:latin typeface="微软雅黑" panose="020B0503020204020204" pitchFamily="34" charset="-122"/>
              <a:ea typeface="微软雅黑" panose="020B0503020204020204" pitchFamily="34" charset="-122"/>
            </a:endParaRPr>
          </a:p>
        </p:txBody>
      </p:sp>
      <p:sp>
        <p:nvSpPr>
          <p:cNvPr id="4" name="TextBox 3"/>
          <p:cNvSpPr txBox="1"/>
          <p:nvPr/>
        </p:nvSpPr>
        <p:spPr>
          <a:xfrm>
            <a:off x="5580112" y="1995686"/>
            <a:ext cx="1210588"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使用技术</a:t>
            </a:r>
            <a:endParaRPr lang="zh-CN" altLang="en-US" sz="2000" dirty="0" smtClean="0">
              <a:latin typeface="微软雅黑" panose="020B0503020204020204" pitchFamily="34" charset="-122"/>
              <a:ea typeface="微软雅黑" panose="020B0503020204020204" pitchFamily="34" charset="-122"/>
            </a:endParaRPr>
          </a:p>
        </p:txBody>
      </p:sp>
      <p:sp>
        <p:nvSpPr>
          <p:cNvPr id="5" name="TextBox 4"/>
          <p:cNvSpPr txBox="1"/>
          <p:nvPr/>
        </p:nvSpPr>
        <p:spPr>
          <a:xfrm>
            <a:off x="2224614" y="3467784"/>
            <a:ext cx="1819281" cy="400110"/>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ICOP</a:t>
            </a:r>
            <a:r>
              <a:rPr lang="zh-CN" altLang="en-US" sz="2000" dirty="0" smtClean="0">
                <a:latin typeface="微软雅黑" panose="020B0503020204020204" pitchFamily="34" charset="-122"/>
                <a:ea typeface="微软雅黑" panose="020B0503020204020204" pitchFamily="34" charset="-122"/>
              </a:rPr>
              <a:t>平台介绍</a:t>
            </a:r>
            <a:endParaRPr lang="zh-CN" altLang="en-US" sz="2000" dirty="0" smtClean="0">
              <a:latin typeface="微软雅黑" panose="020B0503020204020204" pitchFamily="34" charset="-122"/>
              <a:ea typeface="微软雅黑" panose="020B0503020204020204" pitchFamily="34" charset="-122"/>
            </a:endParaRPr>
          </a:p>
        </p:txBody>
      </p:sp>
      <p:sp>
        <p:nvSpPr>
          <p:cNvPr id="6" name="TextBox 5"/>
          <p:cNvSpPr txBox="1"/>
          <p:nvPr/>
        </p:nvSpPr>
        <p:spPr>
          <a:xfrm>
            <a:off x="5580111" y="3467784"/>
            <a:ext cx="2209259" cy="400110"/>
          </a:xfrm>
          <a:prstGeom prst="rect">
            <a:avLst/>
          </a:prstGeom>
          <a:noFill/>
        </p:spPr>
        <p:txBody>
          <a:bodyPr wrap="none" rtlCol="0">
            <a:spAutoFit/>
          </a:bodyPr>
          <a:lstStyle/>
          <a:p>
            <a:r>
              <a:rPr lang="en-US" altLang="zh-CN" sz="2000" dirty="0" err="1" smtClean="0">
                <a:solidFill>
                  <a:srgbClr val="E60012"/>
                </a:solidFill>
                <a:latin typeface="微软雅黑" panose="020B0503020204020204" pitchFamily="34" charset="-122"/>
                <a:ea typeface="微软雅黑" panose="020B0503020204020204" pitchFamily="34" charset="-122"/>
              </a:rPr>
              <a:t>MongoDB</a:t>
            </a:r>
            <a:r>
              <a:rPr lang="zh-CN" altLang="en-US" sz="2000" dirty="0">
                <a:solidFill>
                  <a:srgbClr val="E60012"/>
                </a:solidFill>
                <a:latin typeface="微软雅黑" panose="020B0503020204020204" pitchFamily="34" charset="-122"/>
                <a:ea typeface="微软雅黑" panose="020B0503020204020204" pitchFamily="34" charset="-122"/>
              </a:rPr>
              <a:t>数据库</a:t>
            </a:r>
            <a:endParaRPr lang="zh-CN" altLang="en-US" sz="2000" dirty="0" smtClean="0">
              <a:solidFill>
                <a:srgbClr val="E60012"/>
              </a:solidFill>
              <a:latin typeface="微软雅黑" panose="020B0503020204020204" pitchFamily="34" charset="-122"/>
              <a:ea typeface="微软雅黑" panose="020B0503020204020204" pitchFamily="34" charset="-122"/>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400" y="177107"/>
            <a:ext cx="792088" cy="35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43650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E:\工作\2017\用友\集团\李凯8.31新PPTvi\封面封底\方案2\内页.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68"/>
            <a:ext cx="9146607" cy="51449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5536" y="123478"/>
            <a:ext cx="7488832" cy="461665"/>
          </a:xfrm>
          <a:prstGeom prst="rect">
            <a:avLst/>
          </a:prstGeom>
          <a:noFill/>
        </p:spPr>
        <p:txBody>
          <a:bodyPr wrap="square" rtlCol="0">
            <a:spAutoFit/>
          </a:bodyPr>
          <a:lstStyle/>
          <a:p>
            <a:r>
              <a:rPr lang="en-US" altLang="zh-CN" sz="2400" dirty="0" err="1" smtClean="0">
                <a:solidFill>
                  <a:schemeClr val="tx1">
                    <a:lumMod val="75000"/>
                    <a:lumOff val="25000"/>
                  </a:schemeClr>
                </a:solidFill>
                <a:latin typeface="微软雅黑" panose="020B0503020204020204" pitchFamily="34" charset="-122"/>
                <a:ea typeface="微软雅黑" panose="020B0503020204020204" pitchFamily="34" charset="-122"/>
              </a:rPr>
              <a:t>MongoDB</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简介</a:t>
            </a:r>
            <a:endPar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400" y="177107"/>
            <a:ext cx="792088" cy="35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99272" y="1995686"/>
            <a:ext cx="8640960" cy="1384995"/>
          </a:xfrm>
          <a:prstGeom prst="rect">
            <a:avLst/>
          </a:prstGeom>
          <a:noFill/>
        </p:spPr>
        <p:txBody>
          <a:bodyPr wrap="square" rtlCol="0">
            <a:spAutoFit/>
          </a:bodyPr>
          <a:lstStyle/>
          <a:p>
            <a:r>
              <a:rPr lang="en-US" altLang="zh-CN" sz="1400" dirty="0" smtClean="0"/>
              <a:t>          </a:t>
            </a:r>
            <a:r>
              <a:rPr lang="en-US" altLang="zh-CN" sz="1400" dirty="0" err="1" smtClean="0"/>
              <a:t>MongoDB</a:t>
            </a:r>
            <a:r>
              <a:rPr lang="zh-CN" altLang="en-US" sz="1400" dirty="0"/>
              <a:t>  是一个基于分布式文件存储的数据库。由</a:t>
            </a:r>
            <a:r>
              <a:rPr lang="en-US" altLang="zh-CN" sz="1400" dirty="0"/>
              <a:t>C++</a:t>
            </a:r>
            <a:r>
              <a:rPr lang="zh-CN" altLang="en-US" sz="1400" dirty="0"/>
              <a:t>语言编写。旨在为</a:t>
            </a:r>
            <a:r>
              <a:rPr lang="en-US" altLang="zh-CN" sz="1400" dirty="0"/>
              <a:t>WEB</a:t>
            </a:r>
            <a:r>
              <a:rPr lang="zh-CN" altLang="en-US" sz="1400" dirty="0"/>
              <a:t>应用提供可扩展的高性能数据存储解决方案</a:t>
            </a:r>
            <a:r>
              <a:rPr lang="zh-CN" altLang="en-US" sz="1400" dirty="0" smtClean="0"/>
              <a:t>。</a:t>
            </a:r>
            <a:endParaRPr lang="en-US" altLang="zh-CN" sz="1400" dirty="0" smtClean="0"/>
          </a:p>
          <a:p>
            <a:r>
              <a:rPr lang="en-US" altLang="zh-CN" sz="1400" dirty="0" smtClean="0"/>
              <a:t>          </a:t>
            </a:r>
            <a:r>
              <a:rPr lang="en-US" altLang="zh-CN" sz="1400" dirty="0" err="1" smtClean="0"/>
              <a:t>MongoDB</a:t>
            </a:r>
            <a:r>
              <a:rPr lang="zh-CN" altLang="en-US" sz="1400" dirty="0"/>
              <a:t> 是一个介于关系数据库和非关系数据库之间的产品，是非关系数据库当中功能最丰富，最像关系数据库的。他支持的数据结构非常松散，是类似</a:t>
            </a:r>
            <a:r>
              <a:rPr lang="en-US" altLang="zh-CN" sz="1400" dirty="0" err="1"/>
              <a:t>json</a:t>
            </a:r>
            <a:r>
              <a:rPr lang="zh-CN" altLang="en-US" sz="1400" dirty="0"/>
              <a:t>的</a:t>
            </a:r>
            <a:r>
              <a:rPr lang="en-US" altLang="zh-CN" sz="1400" dirty="0" err="1"/>
              <a:t>bson</a:t>
            </a:r>
            <a:r>
              <a:rPr lang="zh-CN" altLang="en-US" sz="1400" dirty="0"/>
              <a:t>格式，因此可以存储比较复杂的数据类型。</a:t>
            </a:r>
            <a:r>
              <a:rPr lang="en-US" altLang="zh-CN" sz="1400" dirty="0"/>
              <a:t>Mongo</a:t>
            </a:r>
            <a:r>
              <a:rPr lang="zh-CN" altLang="en-US" sz="1400" dirty="0"/>
              <a:t>最大的特点是他支持的查询语言非常强大，其语法有点类似于面向对象的查询语言，几乎可以实现类似关系数据库单表查询的绝大部分功能，而且还支持对数据建立</a:t>
            </a:r>
            <a:r>
              <a:rPr lang="zh-CN" altLang="en-US" sz="1400" dirty="0" smtClean="0"/>
              <a:t>索引</a:t>
            </a:r>
            <a:r>
              <a:rPr lang="zh-CN" altLang="en-US" sz="1400" dirty="0"/>
              <a:t>。</a:t>
            </a:r>
            <a:endParaRPr lang="zh-CN" altLang="en-US" sz="1400" dirty="0"/>
          </a:p>
        </p:txBody>
      </p:sp>
      <p:pic>
        <p:nvPicPr>
          <p:cNvPr id="3" name="Picture 2" descr="mongoD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8976" y="752258"/>
            <a:ext cx="2381250" cy="73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2894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E:\工作\2017\用友\集团\李凯8.31新PPTvi\封面封底\方案2\内页.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68"/>
            <a:ext cx="9146607" cy="51449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5536" y="123478"/>
            <a:ext cx="7488832" cy="461665"/>
          </a:xfrm>
          <a:prstGeom prst="rect">
            <a:avLst/>
          </a:prstGeom>
          <a:noFill/>
        </p:spPr>
        <p:txBody>
          <a:bodyPr wrap="square" rtlCol="0">
            <a:spAutoFit/>
          </a:bodyPr>
          <a:lstStyle/>
          <a:p>
            <a:r>
              <a:rPr lang="en-US" altLang="zh-CN" sz="2400" dirty="0" err="1" smtClean="0">
                <a:solidFill>
                  <a:schemeClr val="tx1">
                    <a:lumMod val="75000"/>
                    <a:lumOff val="25000"/>
                  </a:schemeClr>
                </a:solidFill>
                <a:latin typeface="微软雅黑" panose="020B0503020204020204" pitchFamily="34" charset="-122"/>
                <a:ea typeface="微软雅黑" panose="020B0503020204020204" pitchFamily="34" charset="-122"/>
              </a:rPr>
              <a:t>MongoDB</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特点</a:t>
            </a:r>
            <a:endPar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400" y="177107"/>
            <a:ext cx="792088" cy="35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2822" y="1779662"/>
            <a:ext cx="8640960" cy="2677656"/>
          </a:xfrm>
          <a:prstGeom prst="rect">
            <a:avLst/>
          </a:prstGeom>
          <a:noFill/>
        </p:spPr>
        <p:txBody>
          <a:bodyPr wrap="square" rtlCol="0">
            <a:spAutoFit/>
          </a:bodyPr>
          <a:lstStyle/>
          <a:p>
            <a:r>
              <a:rPr lang="zh-CN" altLang="en-US" sz="1400" dirty="0"/>
              <a:t>它的特点是高性能、易部署、易使用，存储数据非常方便。主要功能特性有：</a:t>
            </a:r>
          </a:p>
          <a:p>
            <a:r>
              <a:rPr lang="zh-CN" altLang="en-US" sz="1400" dirty="0"/>
              <a:t>*面向集合存储，易存储对象类型的数据。</a:t>
            </a:r>
            <a:r>
              <a:rPr lang="en-US" altLang="zh-CN" sz="1400" dirty="0" err="1"/>
              <a:t>mongodb</a:t>
            </a:r>
            <a:r>
              <a:rPr lang="zh-CN" altLang="en-US" sz="1400" dirty="0"/>
              <a:t>集群参考</a:t>
            </a:r>
          </a:p>
          <a:p>
            <a:r>
              <a:rPr lang="zh-CN" altLang="en-US" sz="1400" dirty="0"/>
              <a:t>*模式自由。</a:t>
            </a:r>
          </a:p>
          <a:p>
            <a:r>
              <a:rPr lang="zh-CN" altLang="en-US" sz="1400" dirty="0"/>
              <a:t>*支持动态查询。</a:t>
            </a:r>
          </a:p>
          <a:p>
            <a:r>
              <a:rPr lang="zh-CN" altLang="en-US" sz="1400" dirty="0"/>
              <a:t>*支持完全索引，包含内部对象。</a:t>
            </a:r>
          </a:p>
          <a:p>
            <a:r>
              <a:rPr lang="zh-CN" altLang="en-US" sz="1400" dirty="0"/>
              <a:t>*支持查询。</a:t>
            </a:r>
          </a:p>
          <a:p>
            <a:r>
              <a:rPr lang="zh-CN" altLang="en-US" sz="1400" dirty="0"/>
              <a:t>*支持复制和故障恢复。</a:t>
            </a:r>
          </a:p>
          <a:p>
            <a:r>
              <a:rPr lang="zh-CN" altLang="en-US" sz="1400" dirty="0"/>
              <a:t>*使用高效的二进制数据存储，包括大型对象（如视频等）。</a:t>
            </a:r>
          </a:p>
          <a:p>
            <a:r>
              <a:rPr lang="zh-CN" altLang="en-US" sz="1400" dirty="0"/>
              <a:t>*自动处理碎片，以支持云计算层次的扩展性。</a:t>
            </a:r>
          </a:p>
          <a:p>
            <a:r>
              <a:rPr lang="zh-CN" altLang="en-US" sz="1400" dirty="0"/>
              <a:t>*支持</a:t>
            </a:r>
            <a:r>
              <a:rPr lang="en-US" altLang="zh-CN" sz="1400" dirty="0"/>
              <a:t>RUBY</a:t>
            </a:r>
            <a:r>
              <a:rPr lang="zh-CN" altLang="en-US" sz="1400" dirty="0"/>
              <a:t>，</a:t>
            </a:r>
            <a:r>
              <a:rPr lang="en-US" altLang="zh-CN" sz="1400" dirty="0"/>
              <a:t>PYTHON</a:t>
            </a:r>
            <a:r>
              <a:rPr lang="zh-CN" altLang="en-US" sz="1400" dirty="0"/>
              <a:t>，</a:t>
            </a:r>
            <a:r>
              <a:rPr lang="en-US" altLang="zh-CN" sz="1400" dirty="0"/>
              <a:t>JAVA</a:t>
            </a:r>
            <a:r>
              <a:rPr lang="zh-CN" altLang="en-US" sz="1400" dirty="0"/>
              <a:t>，</a:t>
            </a:r>
            <a:r>
              <a:rPr lang="en-US" altLang="zh-CN" sz="1400" dirty="0"/>
              <a:t>C++</a:t>
            </a:r>
            <a:r>
              <a:rPr lang="zh-CN" altLang="en-US" sz="1400" dirty="0"/>
              <a:t>，</a:t>
            </a:r>
            <a:r>
              <a:rPr lang="en-US" altLang="zh-CN" sz="1400" dirty="0"/>
              <a:t>PHP</a:t>
            </a:r>
            <a:r>
              <a:rPr lang="zh-CN" altLang="en-US" sz="1400" dirty="0"/>
              <a:t>，</a:t>
            </a:r>
            <a:r>
              <a:rPr lang="en-US" altLang="zh-CN" sz="1400" dirty="0"/>
              <a:t>C#</a:t>
            </a:r>
            <a:r>
              <a:rPr lang="zh-CN" altLang="en-US" sz="1400" dirty="0"/>
              <a:t>等多种语言。</a:t>
            </a:r>
          </a:p>
          <a:p>
            <a:r>
              <a:rPr lang="zh-CN" altLang="en-US" sz="1400" dirty="0"/>
              <a:t>*文件存储格式为</a:t>
            </a:r>
            <a:r>
              <a:rPr lang="en-US" altLang="zh-CN" sz="1400" dirty="0"/>
              <a:t>BSON</a:t>
            </a:r>
            <a:r>
              <a:rPr lang="zh-CN" altLang="en-US" sz="1400" dirty="0"/>
              <a:t>（一种</a:t>
            </a:r>
            <a:r>
              <a:rPr lang="en-US" altLang="zh-CN" sz="1400" dirty="0"/>
              <a:t>JSON</a:t>
            </a:r>
            <a:r>
              <a:rPr lang="zh-CN" altLang="en-US" sz="1400" dirty="0"/>
              <a:t>的扩展）。</a:t>
            </a:r>
          </a:p>
          <a:p>
            <a:r>
              <a:rPr lang="zh-CN" altLang="en-US" sz="1400" dirty="0"/>
              <a:t>*可通过网络访问。</a:t>
            </a:r>
          </a:p>
        </p:txBody>
      </p:sp>
      <p:pic>
        <p:nvPicPr>
          <p:cNvPr id="3" name="Picture 2" descr="mongoD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8976" y="752258"/>
            <a:ext cx="2381250" cy="73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5610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E:\工作\2017\用友\集团\李凯8.31新PPTvi\封面封底\方案2\封面.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8" y="0"/>
            <a:ext cx="9147548" cy="51454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96841" y="2069435"/>
            <a:ext cx="2350323" cy="646331"/>
          </a:xfrm>
          <a:prstGeom prst="rect">
            <a:avLst/>
          </a:prstGeom>
          <a:noFill/>
        </p:spPr>
        <p:txBody>
          <a:bodyPr wrap="none" rtlCol="0">
            <a:spAutoFit/>
          </a:bodyPr>
          <a:lstStyle/>
          <a:p>
            <a:pPr algn="ctr"/>
            <a:r>
              <a:rPr lang="en-US" altLang="zh-CN" sz="3600" b="1" dirty="0" smtClean="0">
                <a:solidFill>
                  <a:schemeClr val="bg1"/>
                </a:solidFill>
                <a:latin typeface="微软雅黑" panose="020B0503020204020204" pitchFamily="34" charset="-122"/>
                <a:ea typeface="微软雅黑" panose="020B0503020204020204" pitchFamily="34" charset="-122"/>
              </a:rPr>
              <a:t>THANKS!</a:t>
            </a:r>
            <a:endParaRPr lang="zh-CN" altLang="en-US" sz="3600" b="1" dirty="0" smtClean="0">
              <a:solidFill>
                <a:schemeClr val="bg1"/>
              </a:solidFill>
              <a:latin typeface="微软雅黑" panose="020B0503020204020204" pitchFamily="34" charset="-122"/>
              <a:ea typeface="微软雅黑" panose="020B0503020204020204" pitchFamily="34" charset="-122"/>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400" y="177107"/>
            <a:ext cx="792088" cy="35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08800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544" y="0"/>
            <a:ext cx="8208912" cy="371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84523" y="-137122"/>
            <a:ext cx="7974954" cy="3716984"/>
          </a:xfrm>
          <a:prstGeom prst="rect">
            <a:avLst/>
          </a:prstGeom>
          <a:noFill/>
          <a:ln w="12700">
            <a:solidFill>
              <a:srgbClr val="E6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4"/>
          <p:cNvSpPr txBox="1"/>
          <p:nvPr/>
        </p:nvSpPr>
        <p:spPr>
          <a:xfrm>
            <a:off x="107504" y="123478"/>
            <a:ext cx="2235610" cy="2215991"/>
          </a:xfrm>
          <a:prstGeom prst="rect">
            <a:avLst/>
          </a:prstGeom>
          <a:noFill/>
        </p:spPr>
        <p:txBody>
          <a:bodyPr wrap="square" rtlCol="0">
            <a:spAutoFit/>
          </a:bodyPr>
          <a:lstStyle/>
          <a:p>
            <a:r>
              <a:rPr lang="zh-CN" altLang="en-US" sz="13800" dirty="0">
                <a:solidFill>
                  <a:schemeClr val="bg1">
                    <a:lumMod val="85000"/>
                  </a:schemeClr>
                </a:solidFill>
                <a:latin typeface="Impact" panose="020B0806030902050204" pitchFamily="34" charset="0"/>
              </a:rPr>
              <a:t>“</a:t>
            </a:r>
          </a:p>
        </p:txBody>
      </p:sp>
      <p:sp>
        <p:nvSpPr>
          <p:cNvPr id="8" name="TextBox 7"/>
          <p:cNvSpPr txBox="1"/>
          <p:nvPr/>
        </p:nvSpPr>
        <p:spPr>
          <a:xfrm>
            <a:off x="1007604" y="1314418"/>
            <a:ext cx="7128793" cy="906467"/>
          </a:xfrm>
          <a:prstGeom prst="rect">
            <a:avLst/>
          </a:prstGeom>
          <a:noFill/>
        </p:spPr>
        <p:txBody>
          <a:bodyPr wrap="square" rtlCol="0">
            <a:spAutoFit/>
          </a:bodyPr>
          <a:lstStyle/>
          <a:p>
            <a:pPr>
              <a:lnSpc>
                <a:spcPct val="130000"/>
              </a:lnSpc>
            </a:pPr>
            <a:r>
              <a:rPr lang="zh-CN" altLang="en-US" sz="1400" dirty="0"/>
              <a:t>网盘系统是为了合理利用网络资源、提供各用户之间的学习与交流，并搭建有效管理信息资源的网络平台。这次研究以开发一个信息共享平台为目标，设计一个网盘系统，本系统基于浏览器</a:t>
            </a:r>
            <a:r>
              <a:rPr lang="en-US" altLang="zh-CN" sz="1400" dirty="0"/>
              <a:t>/</a:t>
            </a:r>
            <a:r>
              <a:rPr lang="zh-CN" altLang="en-US" sz="1400" dirty="0"/>
              <a:t>服务器模式</a:t>
            </a:r>
            <a:r>
              <a:rPr lang="zh-CN" altLang="en-US" sz="1400" dirty="0" smtClean="0"/>
              <a:t>模式。采用前后端分离的形式进行开发。</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4"/>
          <p:cNvSpPr txBox="1"/>
          <p:nvPr/>
        </p:nvSpPr>
        <p:spPr>
          <a:xfrm rot="10800000">
            <a:off x="6728878" y="1419622"/>
            <a:ext cx="2235610" cy="2215991"/>
          </a:xfrm>
          <a:prstGeom prst="rect">
            <a:avLst/>
          </a:prstGeom>
          <a:noFill/>
        </p:spPr>
        <p:txBody>
          <a:bodyPr wrap="square" rtlCol="0">
            <a:spAutoFit/>
          </a:bodyPr>
          <a:lstStyle/>
          <a:p>
            <a:r>
              <a:rPr lang="zh-CN" altLang="en-US" sz="13800" dirty="0">
                <a:solidFill>
                  <a:schemeClr val="bg1">
                    <a:lumMod val="85000"/>
                  </a:schemeClr>
                </a:solidFill>
                <a:latin typeface="Impact" panose="020B0806030902050204" pitchFamily="34" charset="0"/>
              </a:rPr>
              <a:t>“</a:t>
            </a:r>
          </a:p>
        </p:txBody>
      </p:sp>
      <p:pic>
        <p:nvPicPr>
          <p:cNvPr id="10" name="Picture 4" descr="E:\工作\2017\用友\2018年用友新标识组合\数字企业智能服务.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872" y="3867894"/>
            <a:ext cx="2304256"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3008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9" name="Picture 5" descr="E:\工作\2017\用友\集团\李凯8.31新PPTvi\封面封底\方案2\目录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24614" y="1995686"/>
            <a:ext cx="1980029" cy="400110"/>
          </a:xfrm>
          <a:prstGeom prst="rect">
            <a:avLst/>
          </a:prstGeom>
          <a:noFill/>
        </p:spPr>
        <p:txBody>
          <a:bodyPr wrap="none" rtlCol="0">
            <a:spAutoFit/>
          </a:bodyPr>
          <a:lstStyle/>
          <a:p>
            <a:r>
              <a:rPr lang="zh-CN" altLang="en-US" sz="2000" dirty="0" smtClean="0">
                <a:solidFill>
                  <a:srgbClr val="E60012"/>
                </a:solidFill>
                <a:latin typeface="微软雅黑" panose="020B0503020204020204" pitchFamily="34" charset="-122"/>
                <a:ea typeface="微软雅黑" panose="020B0503020204020204" pitchFamily="34" charset="-122"/>
              </a:rPr>
              <a:t>选题意义及背景</a:t>
            </a:r>
            <a:endParaRPr lang="zh-CN" altLang="en-US" sz="2000" dirty="0" smtClean="0">
              <a:solidFill>
                <a:srgbClr val="E60012"/>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5580112" y="1995686"/>
            <a:ext cx="1210588" cy="400110"/>
          </a:xfrm>
          <a:prstGeom prst="rect">
            <a:avLst/>
          </a:prstGeom>
          <a:noFill/>
        </p:spPr>
        <p:txBody>
          <a:bodyPr wrap="none" rtlCol="0">
            <a:spAutoFit/>
          </a:bodyPr>
          <a:lstStyle/>
          <a:p>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使用技术</a:t>
            </a:r>
            <a:endPar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224614" y="3467784"/>
            <a:ext cx="1819281" cy="400110"/>
          </a:xfrm>
          <a:prstGeom prst="rect">
            <a:avLst/>
          </a:prstGeom>
          <a:noFill/>
        </p:spPr>
        <p:txBody>
          <a:bodyPr wrap="none" rtlCol="0">
            <a:spAutoFit/>
          </a:bodyPr>
          <a:lstStyle/>
          <a:p>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ICOP</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平台介绍</a:t>
            </a:r>
            <a:endPar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5580112" y="3467784"/>
            <a:ext cx="2209259" cy="400110"/>
          </a:xfrm>
          <a:prstGeom prst="rect">
            <a:avLst/>
          </a:prstGeom>
          <a:noFill/>
        </p:spPr>
        <p:txBody>
          <a:bodyPr wrap="none" rtlCol="0">
            <a:spAutoFit/>
          </a:bodyPr>
          <a:lstStyle/>
          <a:p>
            <a:r>
              <a:rPr lang="en-US" altLang="zh-CN" sz="2000" dirty="0" err="1" smtClean="0">
                <a:solidFill>
                  <a:schemeClr val="tx1">
                    <a:lumMod val="75000"/>
                    <a:lumOff val="25000"/>
                  </a:schemeClr>
                </a:solidFill>
                <a:latin typeface="微软雅黑" panose="020B0503020204020204" pitchFamily="34" charset="-122"/>
                <a:ea typeface="微软雅黑" panose="020B0503020204020204" pitchFamily="34" charset="-122"/>
              </a:rPr>
              <a:t>MongoDB</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数据库</a:t>
            </a:r>
            <a:endPar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400" y="177107"/>
            <a:ext cx="792088" cy="35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1501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descr="E:\工作\2017\用友\集团\李凯8.31新PPTvi\封面封底\方案2\扉页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 y="0"/>
            <a:ext cx="9143998"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283968" y="2202999"/>
            <a:ext cx="3057247" cy="584775"/>
          </a:xfrm>
          <a:prstGeom prst="rect">
            <a:avLst/>
          </a:prstGeom>
          <a:noFill/>
        </p:spPr>
        <p:txBody>
          <a:bodyPr wrap="none" rtlCol="0">
            <a:spAutoFit/>
          </a:bodyPr>
          <a:lstStyle/>
          <a:p>
            <a:r>
              <a:rPr lang="zh-CN" altLang="en-US" sz="3200" b="1" dirty="0" smtClean="0">
                <a:solidFill>
                  <a:schemeClr val="tx1">
                    <a:lumMod val="75000"/>
                    <a:lumOff val="25000"/>
                  </a:schemeClr>
                </a:solidFill>
                <a:latin typeface="微软雅黑" panose="020B0503020204020204" pitchFamily="34" charset="-122"/>
                <a:ea typeface="微软雅黑" panose="020B0503020204020204" pitchFamily="34" charset="-122"/>
              </a:rPr>
              <a:t>选题意义及背景</a:t>
            </a:r>
            <a:endParaRPr lang="zh-CN" altLang="en-US" sz="3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400" y="177107"/>
            <a:ext cx="792088" cy="35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998141" y="1635646"/>
            <a:ext cx="869149" cy="1569660"/>
          </a:xfrm>
          <a:prstGeom prst="rect">
            <a:avLst/>
          </a:prstGeom>
        </p:spPr>
        <p:txBody>
          <a:bodyPr wrap="none">
            <a:spAutoFit/>
          </a:bodyPr>
          <a:lstStyle/>
          <a:p>
            <a:r>
              <a:rPr lang="en-US" altLang="zh-CN" sz="9600" dirty="0">
                <a:solidFill>
                  <a:schemeClr val="bg1"/>
                </a:solidFill>
                <a:latin typeface="Arial" panose="020B0604020202020204" pitchFamily="34" charset="0"/>
                <a:ea typeface="微软雅黑" panose="020B0503020204020204" pitchFamily="34" charset="-122"/>
                <a:cs typeface="Arial" panose="020B0604020202020204" pitchFamily="34" charset="0"/>
              </a:rPr>
              <a:t>1</a:t>
            </a:r>
            <a:endParaRPr lang="zh-CN" altLang="en-US" sz="9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2784965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E:\工作\2017\用友\集团\李凯8.31新PPTvi\封面封底\方案2\内页.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68"/>
            <a:ext cx="9146607" cy="51449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5536" y="123478"/>
            <a:ext cx="7488832" cy="461665"/>
          </a:xfrm>
          <a:prstGeom prst="rect">
            <a:avLst/>
          </a:prstGeom>
          <a:noFill/>
        </p:spPr>
        <p:txBody>
          <a:bodyPr wrap="square" rtlCol="0">
            <a:spAutoFit/>
          </a:bodyPr>
          <a:lstStyle/>
          <a:p>
            <a:r>
              <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rPr>
              <a:t>选题背景</a:t>
            </a:r>
            <a:endParaRPr lang="zh-CN" altLang="en-US" sz="2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400" y="177107"/>
            <a:ext cx="792088" cy="35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1520" y="843558"/>
            <a:ext cx="8640960" cy="3108543"/>
          </a:xfrm>
          <a:prstGeom prst="rect">
            <a:avLst/>
          </a:prstGeom>
          <a:noFill/>
        </p:spPr>
        <p:txBody>
          <a:bodyPr wrap="square" rtlCol="0">
            <a:spAutoFit/>
          </a:bodyPr>
          <a:lstStyle/>
          <a:p>
            <a:r>
              <a:rPr lang="zh-CN" altLang="en-US" sz="1400" dirty="0" smtClean="0"/>
              <a:t>        在</a:t>
            </a:r>
            <a:r>
              <a:rPr lang="zh-CN" altLang="en-US" sz="1400" dirty="0"/>
              <a:t>信息技术迅速发展的今天，信息以数据资料的形似演变为多种形态透过复杂的信息网络系统传递。随着</a:t>
            </a:r>
            <a:r>
              <a:rPr lang="en-US" altLang="zh-CN" sz="1400" dirty="0"/>
              <a:t>Internet</a:t>
            </a:r>
            <a:r>
              <a:rPr lang="zh-CN" altLang="en-US" sz="1400" dirty="0"/>
              <a:t>的日益普及，信息的交互传递已经被推向至高点。在基于信息共享的理念上，如何快速、准确的获得信息也成为人们关注的关键问题。新一代基于互联网的企业（如</a:t>
            </a:r>
            <a:r>
              <a:rPr lang="en-US" altLang="zh-CN" sz="1400" dirty="0"/>
              <a:t>Google</a:t>
            </a:r>
            <a:r>
              <a:rPr lang="zh-CN" altLang="en-US" sz="1400" dirty="0"/>
              <a:t>、百度等），更是仅仅抓住这个问题的核心，提供信息共享与检索的服务，并向</a:t>
            </a:r>
            <a:r>
              <a:rPr lang="en-US" altLang="zh-CN" sz="1400" dirty="0"/>
              <a:t>Microsoft</a:t>
            </a:r>
            <a:r>
              <a:rPr lang="zh-CN" altLang="en-US" sz="1400" dirty="0"/>
              <a:t>、</a:t>
            </a:r>
            <a:r>
              <a:rPr lang="en-US" altLang="zh-CN" sz="1400" dirty="0"/>
              <a:t>Sun System</a:t>
            </a:r>
            <a:r>
              <a:rPr lang="zh-CN" altLang="en-US" sz="1400" dirty="0"/>
              <a:t>等传统</a:t>
            </a:r>
            <a:r>
              <a:rPr lang="en-US" altLang="zh-CN" sz="1400" dirty="0"/>
              <a:t>IT</a:t>
            </a:r>
            <a:r>
              <a:rPr lang="zh-CN" altLang="en-US" sz="1400" dirty="0"/>
              <a:t>企业发起了</a:t>
            </a:r>
            <a:r>
              <a:rPr lang="zh-CN" altLang="en-US" sz="1400" dirty="0" smtClean="0"/>
              <a:t>挑战。</a:t>
            </a:r>
            <a:r>
              <a:rPr lang="zh-CN" altLang="en-US" sz="1400" dirty="0"/>
              <a:t>所以，对于文件共享与检索服务的研究，也正成为当今互联网技术研究的前沿。本毕业设计的目的主要是为了检查学生综合运用以前所学知识（包括以前所学的一些关于网络技术</a:t>
            </a:r>
            <a:r>
              <a:rPr lang="zh-CN" altLang="en-US" sz="1400" dirty="0" smtClean="0"/>
              <a:t>、数据库</a:t>
            </a:r>
            <a:r>
              <a:rPr lang="zh-CN" altLang="en-US" sz="1400" dirty="0"/>
              <a:t>、编程技术等相关知识）的能力，实现一个网盘系统为目标，开发一个功能较完善的基于</a:t>
            </a:r>
            <a:r>
              <a:rPr lang="en-US" altLang="zh-CN" sz="1400" dirty="0"/>
              <a:t>B/S</a:t>
            </a:r>
            <a:r>
              <a:rPr lang="zh-CN" altLang="en-US" sz="1400" dirty="0"/>
              <a:t>的网盘系统</a:t>
            </a:r>
            <a:r>
              <a:rPr lang="zh-CN" altLang="en-US" sz="1400" dirty="0" smtClean="0"/>
              <a:t>。</a:t>
            </a:r>
            <a:endParaRPr lang="en-US" altLang="zh-CN" sz="1400" dirty="0" smtClean="0"/>
          </a:p>
          <a:p>
            <a:r>
              <a:rPr lang="zh-CN" altLang="en-US" sz="1400" dirty="0" smtClean="0"/>
              <a:t>        随着</a:t>
            </a:r>
            <a:r>
              <a:rPr lang="zh-CN" altLang="en-US" sz="1400" dirty="0"/>
              <a:t>计算机及网络技术的不断发展</a:t>
            </a:r>
            <a:r>
              <a:rPr lang="en-US" altLang="zh-CN" sz="1400" dirty="0"/>
              <a:t>,</a:t>
            </a:r>
            <a:r>
              <a:rPr lang="zh-CN" altLang="en-US" sz="1400" dirty="0"/>
              <a:t>现代通讯工具应用的普及</a:t>
            </a:r>
            <a:r>
              <a:rPr lang="en-US" altLang="zh-CN" sz="1400" dirty="0"/>
              <a:t>,</a:t>
            </a:r>
            <a:r>
              <a:rPr lang="zh-CN" altLang="en-US" sz="1400" dirty="0"/>
              <a:t>计算机在现代社会生活中发挥着重要的作用。而与之相伴随的就是大量的数据资料而且是一些经常使用的文件资料。根据人们的实际需求</a:t>
            </a:r>
            <a:r>
              <a:rPr lang="en-US" altLang="zh-CN" sz="1400" dirty="0"/>
              <a:t>,</a:t>
            </a:r>
            <a:r>
              <a:rPr lang="zh-CN" altLang="en-US" sz="1400" dirty="0"/>
              <a:t>我们提出了基于计算机网络的文件共享系统的设计方案</a:t>
            </a:r>
            <a:r>
              <a:rPr lang="en-US" altLang="zh-CN" sz="1400" dirty="0"/>
              <a:t>,</a:t>
            </a:r>
            <a:r>
              <a:rPr lang="zh-CN" altLang="en-US" sz="1400" dirty="0"/>
              <a:t>并根据该设计方案部分地实现了文件共享及检索系统的基本功能</a:t>
            </a:r>
            <a:r>
              <a:rPr lang="en-US" altLang="zh-CN" sz="1400" dirty="0"/>
              <a:t>[2]</a:t>
            </a:r>
            <a:r>
              <a:rPr lang="zh-CN" altLang="en-US" sz="1400" dirty="0"/>
              <a:t>。 随着网络技术应用的普及</a:t>
            </a:r>
            <a:r>
              <a:rPr lang="en-US" altLang="zh-CN" sz="1400" dirty="0"/>
              <a:t>,</a:t>
            </a:r>
            <a:r>
              <a:rPr lang="zh-CN" altLang="en-US" sz="1400" dirty="0"/>
              <a:t>各地区相继建立了自己的网络</a:t>
            </a:r>
            <a:r>
              <a:rPr lang="en-US" altLang="zh-CN" sz="1400" dirty="0"/>
              <a:t>,</a:t>
            </a:r>
            <a:r>
              <a:rPr lang="zh-CN" altLang="en-US" sz="1400" dirty="0"/>
              <a:t>并开始实施网上办公和网上交流。文件共享是将用户的文件存放在互联网上，方便用户“携带”他们的文件，方便用户与他的好友或同事“共享”他们的文件，用户可以有如下操作：上传、下载、删除文件，以及创建和查询文件；开设、冻结、删除、修改下级账号等等。人们可以不受时间和空间的限制，文件共享上传文件简易，进入空间方便，界面更简单明了。</a:t>
            </a:r>
          </a:p>
        </p:txBody>
      </p:sp>
    </p:spTree>
    <p:extLst>
      <p:ext uri="{BB962C8B-B14F-4D97-AF65-F5344CB8AC3E}">
        <p14:creationId xmlns:p14="http://schemas.microsoft.com/office/powerpoint/2010/main" val="14506295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E:\工作\2017\用友\集团\李凯8.31新PPTvi\封面封底\方案2\内页.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68"/>
            <a:ext cx="9146607" cy="51449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5536" y="123478"/>
            <a:ext cx="7488832" cy="461665"/>
          </a:xfrm>
          <a:prstGeom prst="rect">
            <a:avLst/>
          </a:prstGeom>
          <a:noFill/>
        </p:spPr>
        <p:txBody>
          <a:bodyPr wrap="square" rtlCol="0">
            <a:spAutoFit/>
          </a:bodyPr>
          <a:lstStyle/>
          <a:p>
            <a:r>
              <a:rPr lang="zh-CN" altLang="en-US" sz="2400" dirty="0"/>
              <a:t>课题意义</a:t>
            </a:r>
            <a:endParaRPr lang="zh-CN" altLang="en-US" sz="24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400" y="177107"/>
            <a:ext cx="792088" cy="35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2822" y="1131590"/>
            <a:ext cx="8640960" cy="1600438"/>
          </a:xfrm>
          <a:prstGeom prst="rect">
            <a:avLst/>
          </a:prstGeom>
          <a:noFill/>
        </p:spPr>
        <p:txBody>
          <a:bodyPr wrap="square" rtlCol="0">
            <a:spAutoFit/>
          </a:bodyPr>
          <a:lstStyle/>
          <a:p>
            <a:r>
              <a:rPr lang="zh-CN" altLang="en-US" sz="1400" dirty="0" smtClean="0"/>
              <a:t>         本</a:t>
            </a:r>
            <a:r>
              <a:rPr lang="zh-CN" altLang="en-US" sz="1400" dirty="0"/>
              <a:t>系统是根据一个局域网内共享数据资料和信息交互的需求为基础的一个项目开发，并构建一个小区域内的网盘系统模型。由于现代办公部门普遍搭建局域网络，因为工作和学习的需要，每天都会有大量的文件进行传输和相关消息的公告等；虽然本部门内部备有</a:t>
            </a:r>
            <a:r>
              <a:rPr lang="en-US" altLang="zh-CN" sz="1400" dirty="0"/>
              <a:t>U</a:t>
            </a:r>
            <a:r>
              <a:rPr lang="zh-CN" altLang="en-US" sz="1400" dirty="0"/>
              <a:t>盘，</a:t>
            </a:r>
            <a:r>
              <a:rPr lang="en-US" altLang="zh-CN" sz="1400" dirty="0"/>
              <a:t>QQ</a:t>
            </a:r>
            <a:r>
              <a:rPr lang="zh-CN" altLang="en-US" sz="1400" dirty="0"/>
              <a:t>群共享等文件传输工具，但是</a:t>
            </a:r>
            <a:r>
              <a:rPr lang="en-US" altLang="zh-CN" sz="1400" dirty="0"/>
              <a:t>U</a:t>
            </a:r>
            <a:r>
              <a:rPr lang="zh-CN" altLang="en-US" sz="1400" dirty="0"/>
              <a:t>盘在物理位置上不够方便，而</a:t>
            </a:r>
            <a:r>
              <a:rPr lang="en-US" altLang="zh-CN" sz="1400" dirty="0"/>
              <a:t>QQ</a:t>
            </a:r>
            <a:r>
              <a:rPr lang="zh-CN" altLang="en-US" sz="1400" dirty="0"/>
              <a:t>群共享在上传速度和上传大小上及空间容量上会有一定的限制，缺乏一个较为系统性的文件传输体系，这给该部门的办公人员对资料的传输和内部数据的交流带来了极大的不便，为了让该部门内部人员更快的数据资料共享和传输，因此开发出一个在局域网内上传速度快、空间容量大、可上传较大的文件、支持格式多和分有内部访问权限的系统是十分必要的。</a:t>
            </a:r>
            <a:endParaRPr lang="zh-CN" altLang="en-US" sz="1400" dirty="0"/>
          </a:p>
        </p:txBody>
      </p:sp>
    </p:spTree>
    <p:extLst>
      <p:ext uri="{BB962C8B-B14F-4D97-AF65-F5344CB8AC3E}">
        <p14:creationId xmlns:p14="http://schemas.microsoft.com/office/powerpoint/2010/main" val="19533624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E:\工作\2017\用友\集团\李凯8.31新PPTvi\封面封底\方案2\内页.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68"/>
            <a:ext cx="9146607" cy="51449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5536" y="123478"/>
            <a:ext cx="7488832" cy="461665"/>
          </a:xfrm>
          <a:prstGeom prst="rect">
            <a:avLst/>
          </a:prstGeom>
          <a:noFill/>
        </p:spPr>
        <p:txBody>
          <a:bodyPr wrap="square" rtlCol="0">
            <a:spAutoFit/>
          </a:bodyPr>
          <a:lstStyle/>
          <a:p>
            <a:r>
              <a:rPr lang="zh-CN" altLang="en-US" sz="2400" dirty="0"/>
              <a:t>网络磁盘发展现状</a:t>
            </a:r>
            <a:endParaRPr lang="zh-CN" altLang="en-US" sz="24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400" y="177107"/>
            <a:ext cx="792088" cy="35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52822" y="1131590"/>
            <a:ext cx="8640960" cy="1384995"/>
          </a:xfrm>
          <a:prstGeom prst="rect">
            <a:avLst/>
          </a:prstGeom>
          <a:noFill/>
        </p:spPr>
        <p:txBody>
          <a:bodyPr wrap="square" rtlCol="0">
            <a:spAutoFit/>
          </a:bodyPr>
          <a:lstStyle/>
          <a:p>
            <a:r>
              <a:rPr lang="zh-CN" altLang="en-US" sz="1400" dirty="0" smtClean="0"/>
              <a:t>         当前</a:t>
            </a:r>
            <a:r>
              <a:rPr lang="zh-CN" altLang="en-US" sz="1400" dirty="0"/>
              <a:t>互联网的发展相继出现了</a:t>
            </a:r>
            <a:r>
              <a:rPr lang="en-US" altLang="zh-CN" sz="1400" dirty="0"/>
              <a:t>U</a:t>
            </a:r>
            <a:r>
              <a:rPr lang="zh-CN" altLang="en-US" sz="1400" dirty="0"/>
              <a:t>盘物理硬盘和</a:t>
            </a:r>
            <a:r>
              <a:rPr lang="en-US" altLang="zh-CN" sz="1400" dirty="0"/>
              <a:t>QQ</a:t>
            </a:r>
            <a:r>
              <a:rPr lang="zh-CN" altLang="en-US" sz="1400" dirty="0"/>
              <a:t>群共享、</a:t>
            </a:r>
            <a:r>
              <a:rPr lang="en-US" altLang="zh-CN" sz="1400" dirty="0"/>
              <a:t>QQ</a:t>
            </a:r>
            <a:r>
              <a:rPr lang="zh-CN" altLang="en-US" sz="1400" dirty="0"/>
              <a:t>网盘、金山快盘、</a:t>
            </a:r>
            <a:r>
              <a:rPr lang="en-US" altLang="zh-CN" sz="1400" dirty="0"/>
              <a:t>115</a:t>
            </a:r>
            <a:r>
              <a:rPr lang="zh-CN" altLang="en-US" sz="1400" dirty="0"/>
              <a:t>网盘等网络磁盘工具，互联网上的网络磁盘功能较全面、操作比较便捷，用户通过上网登录系统的方式，可方便上传、下载文件</a:t>
            </a:r>
            <a:r>
              <a:rPr lang="en-US" altLang="zh-CN" sz="1400" dirty="0"/>
              <a:t>,</a:t>
            </a:r>
            <a:r>
              <a:rPr lang="zh-CN" altLang="en-US" sz="1400" dirty="0"/>
              <a:t>而独特的分享、分组功能突破了传统存储的观念。 与其他同类产品相比，“网络磁盘”产品具有直观预览、四级共享、分组管理、稳定安全的四大特点。基本能满足人们对网络文件的传输和需求，也受到了广大网友的欢迎；可是互联网上的磁盘对网络带宽要求高、上传空间容量小的限制等问题；而</a:t>
            </a:r>
            <a:r>
              <a:rPr lang="en-US" altLang="zh-CN" sz="1400" dirty="0"/>
              <a:t>U</a:t>
            </a:r>
            <a:r>
              <a:rPr lang="zh-CN" altLang="en-US" sz="1400" dirty="0"/>
              <a:t>盘虽然传输速度快，但是却给人带来了病毒及木马的侵害的痛苦，最终带来了意外的数据损失。</a:t>
            </a:r>
            <a:endParaRPr lang="zh-CN" altLang="en-US" sz="1400" dirty="0"/>
          </a:p>
        </p:txBody>
      </p:sp>
    </p:spTree>
    <p:extLst>
      <p:ext uri="{BB962C8B-B14F-4D97-AF65-F5344CB8AC3E}">
        <p14:creationId xmlns:p14="http://schemas.microsoft.com/office/powerpoint/2010/main" val="27811096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9" name="Picture 5" descr="E:\工作\2017\用友\集团\李凯8.31新PPTvi\封面封底\方案2\目录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24614" y="1995686"/>
            <a:ext cx="1980029"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选题意义及背景</a:t>
            </a:r>
            <a:endParaRPr lang="zh-CN" altLang="en-US" sz="2000" dirty="0" smtClean="0">
              <a:latin typeface="微软雅黑" panose="020B0503020204020204" pitchFamily="34" charset="-122"/>
              <a:ea typeface="微软雅黑" panose="020B0503020204020204" pitchFamily="34" charset="-122"/>
            </a:endParaRPr>
          </a:p>
        </p:txBody>
      </p:sp>
      <p:sp>
        <p:nvSpPr>
          <p:cNvPr id="4" name="TextBox 3"/>
          <p:cNvSpPr txBox="1"/>
          <p:nvPr/>
        </p:nvSpPr>
        <p:spPr>
          <a:xfrm>
            <a:off x="5580112" y="1995686"/>
            <a:ext cx="1210588" cy="400110"/>
          </a:xfrm>
          <a:prstGeom prst="rect">
            <a:avLst/>
          </a:prstGeom>
          <a:noFill/>
        </p:spPr>
        <p:txBody>
          <a:bodyPr wrap="none" rtlCol="0">
            <a:spAutoFit/>
          </a:bodyPr>
          <a:lstStyle/>
          <a:p>
            <a:r>
              <a:rPr lang="zh-CN" altLang="en-US" sz="2000" dirty="0" smtClean="0">
                <a:solidFill>
                  <a:srgbClr val="E60012"/>
                </a:solidFill>
                <a:latin typeface="微软雅黑" panose="020B0503020204020204" pitchFamily="34" charset="-122"/>
                <a:ea typeface="微软雅黑" panose="020B0503020204020204" pitchFamily="34" charset="-122"/>
              </a:rPr>
              <a:t>使用技术</a:t>
            </a:r>
            <a:endParaRPr lang="zh-CN" altLang="en-US" sz="2000" dirty="0" smtClean="0">
              <a:solidFill>
                <a:srgbClr val="E60012"/>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224614" y="3467784"/>
            <a:ext cx="1819281" cy="400110"/>
          </a:xfrm>
          <a:prstGeom prst="rect">
            <a:avLst/>
          </a:prstGeom>
          <a:noFill/>
        </p:spPr>
        <p:txBody>
          <a:bodyPr wrap="none" rtlCol="0">
            <a:spAutoFit/>
          </a:bodyPr>
          <a:lstStyle/>
          <a:p>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ICOP</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平台介绍</a:t>
            </a:r>
            <a:endPar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5580112" y="3467784"/>
            <a:ext cx="2209259" cy="400110"/>
          </a:xfrm>
          <a:prstGeom prst="rect">
            <a:avLst/>
          </a:prstGeom>
          <a:noFill/>
        </p:spPr>
        <p:txBody>
          <a:bodyPr wrap="none" rtlCol="0">
            <a:spAutoFit/>
          </a:bodyPr>
          <a:lstStyle/>
          <a:p>
            <a:r>
              <a:rPr lang="en-US" altLang="zh-CN" sz="2000" dirty="0" err="1" smtClean="0">
                <a:solidFill>
                  <a:schemeClr val="tx1">
                    <a:lumMod val="75000"/>
                    <a:lumOff val="25000"/>
                  </a:schemeClr>
                </a:solidFill>
                <a:latin typeface="微软雅黑" panose="020B0503020204020204" pitchFamily="34" charset="-122"/>
                <a:ea typeface="微软雅黑" panose="020B0503020204020204" pitchFamily="34" charset="-122"/>
              </a:rPr>
              <a:t>MongoDB</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数据库</a:t>
            </a:r>
            <a:endPar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400" y="177107"/>
            <a:ext cx="792088" cy="35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84631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使用技术</a:t>
            </a:r>
            <a:endParaRPr lang="zh-CN" altLang="en-US" dirty="0"/>
          </a:p>
        </p:txBody>
      </p:sp>
      <p:sp>
        <p:nvSpPr>
          <p:cNvPr id="3" name="椭圆 2"/>
          <p:cNvSpPr/>
          <p:nvPr/>
        </p:nvSpPr>
        <p:spPr>
          <a:xfrm>
            <a:off x="3625070" y="1960829"/>
            <a:ext cx="695406" cy="695406"/>
          </a:xfrm>
          <a:prstGeom prst="ellipse">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1800" dirty="0">
                <a:latin typeface="微软雅黑" panose="020B0503020204020204" pitchFamily="34" charset="-122"/>
                <a:ea typeface="微软雅黑" panose="020B0503020204020204" pitchFamily="34" charset="-122"/>
              </a:rPr>
              <a:t>1</a:t>
            </a:r>
            <a:endParaRPr lang="zh-CN" altLang="en-US" sz="1800" dirty="0">
              <a:latin typeface="微软雅黑" panose="020B0503020204020204" pitchFamily="34" charset="-122"/>
              <a:ea typeface="微软雅黑" panose="020B0503020204020204" pitchFamily="34" charset="-122"/>
            </a:endParaRPr>
          </a:p>
        </p:txBody>
      </p:sp>
      <p:sp>
        <p:nvSpPr>
          <p:cNvPr id="4" name="椭圆 3"/>
          <p:cNvSpPr/>
          <p:nvPr/>
        </p:nvSpPr>
        <p:spPr>
          <a:xfrm>
            <a:off x="3625070" y="3090084"/>
            <a:ext cx="695406" cy="695406"/>
          </a:xfrm>
          <a:prstGeom prst="ellipse">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1800" dirty="0">
                <a:latin typeface="微软雅黑" panose="020B0503020204020204" pitchFamily="34" charset="-122"/>
                <a:ea typeface="微软雅黑" panose="020B0503020204020204" pitchFamily="34" charset="-122"/>
              </a:rPr>
              <a:t>3</a:t>
            </a:r>
            <a:endParaRPr lang="zh-CN" altLang="en-US" sz="1800" dirty="0">
              <a:latin typeface="微软雅黑" panose="020B0503020204020204" pitchFamily="34" charset="-122"/>
              <a:ea typeface="微软雅黑" panose="020B0503020204020204" pitchFamily="34" charset="-122"/>
            </a:endParaRPr>
          </a:p>
        </p:txBody>
      </p:sp>
      <p:sp>
        <p:nvSpPr>
          <p:cNvPr id="5" name="椭圆 4"/>
          <p:cNvSpPr/>
          <p:nvPr/>
        </p:nvSpPr>
        <p:spPr>
          <a:xfrm>
            <a:off x="4840018" y="3090084"/>
            <a:ext cx="695406" cy="695406"/>
          </a:xfrm>
          <a:prstGeom prst="ellipse">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1800" dirty="0">
                <a:latin typeface="微软雅黑" panose="020B0503020204020204" pitchFamily="34" charset="-122"/>
                <a:ea typeface="微软雅黑" panose="020B0503020204020204" pitchFamily="34" charset="-122"/>
              </a:rPr>
              <a:t>4</a:t>
            </a:r>
            <a:endParaRPr lang="zh-CN" altLang="en-US" sz="1800" dirty="0">
              <a:latin typeface="微软雅黑" panose="020B0503020204020204" pitchFamily="34" charset="-122"/>
              <a:ea typeface="微软雅黑" panose="020B0503020204020204" pitchFamily="34" charset="-122"/>
            </a:endParaRPr>
          </a:p>
        </p:txBody>
      </p:sp>
      <p:sp>
        <p:nvSpPr>
          <p:cNvPr id="6" name="椭圆 5"/>
          <p:cNvSpPr/>
          <p:nvPr/>
        </p:nvSpPr>
        <p:spPr>
          <a:xfrm>
            <a:off x="4840018" y="1960829"/>
            <a:ext cx="695406" cy="695406"/>
          </a:xfrm>
          <a:prstGeom prst="ellipse">
            <a:avLst/>
          </a:prstGeom>
          <a:solidFill>
            <a:srgbClr val="E6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1800" dirty="0">
                <a:latin typeface="微软雅黑" panose="020B0503020204020204" pitchFamily="34" charset="-122"/>
                <a:ea typeface="微软雅黑" panose="020B0503020204020204" pitchFamily="34" charset="-122"/>
              </a:rPr>
              <a:t>2</a:t>
            </a:r>
            <a:endParaRPr lang="zh-CN" altLang="en-US" sz="1800" dirty="0">
              <a:latin typeface="微软雅黑" panose="020B0503020204020204" pitchFamily="34" charset="-122"/>
              <a:ea typeface="微软雅黑" panose="020B0503020204020204" pitchFamily="34" charset="-122"/>
            </a:endParaRPr>
          </a:p>
        </p:txBody>
      </p:sp>
      <p:sp>
        <p:nvSpPr>
          <p:cNvPr id="7" name="椭圆 6"/>
          <p:cNvSpPr/>
          <p:nvPr/>
        </p:nvSpPr>
        <p:spPr>
          <a:xfrm>
            <a:off x="3625070" y="1960829"/>
            <a:ext cx="226235" cy="226235"/>
          </a:xfrm>
          <a:prstGeom prst="ellipse">
            <a:avLst/>
          </a:prstGeom>
          <a:solidFill>
            <a:srgbClr val="EF8200"/>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椭圆 7"/>
          <p:cNvSpPr/>
          <p:nvPr/>
        </p:nvSpPr>
        <p:spPr>
          <a:xfrm>
            <a:off x="5309190" y="1960829"/>
            <a:ext cx="226235" cy="226235"/>
          </a:xfrm>
          <a:prstGeom prst="ellipse">
            <a:avLst/>
          </a:prstGeom>
          <a:solidFill>
            <a:srgbClr val="EF8200"/>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椭圆 8"/>
          <p:cNvSpPr/>
          <p:nvPr/>
        </p:nvSpPr>
        <p:spPr>
          <a:xfrm>
            <a:off x="3625070" y="3557953"/>
            <a:ext cx="226235" cy="226235"/>
          </a:xfrm>
          <a:prstGeom prst="ellipse">
            <a:avLst/>
          </a:prstGeom>
          <a:solidFill>
            <a:srgbClr val="EF8200"/>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椭圆 9"/>
          <p:cNvSpPr/>
          <p:nvPr/>
        </p:nvSpPr>
        <p:spPr>
          <a:xfrm>
            <a:off x="5309190" y="3557953"/>
            <a:ext cx="226235" cy="226235"/>
          </a:xfrm>
          <a:prstGeom prst="ellipse">
            <a:avLst/>
          </a:prstGeom>
          <a:solidFill>
            <a:srgbClr val="EF8200"/>
          </a:solidFill>
          <a:ln w="571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flipV="1">
            <a:off x="3726114" y="1450976"/>
            <a:ext cx="0" cy="4448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56114" y="1450976"/>
            <a:ext cx="2970000" cy="0"/>
          </a:xfrm>
          <a:prstGeom prst="line">
            <a:avLst/>
          </a:prstGeom>
          <a:ln>
            <a:solidFill>
              <a:schemeClr val="bg1">
                <a:lumMod val="5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5422307" y="1450976"/>
            <a:ext cx="0" cy="4448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422307" y="1450976"/>
            <a:ext cx="2970000" cy="0"/>
          </a:xfrm>
          <a:prstGeom prst="line">
            <a:avLst/>
          </a:prstGeom>
          <a:ln>
            <a:solidFill>
              <a:schemeClr val="bg1">
                <a:lumMod val="5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726114" y="3871636"/>
            <a:ext cx="0" cy="4448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756114" y="4316457"/>
            <a:ext cx="2970000" cy="0"/>
          </a:xfrm>
          <a:prstGeom prst="line">
            <a:avLst/>
          </a:prstGeom>
          <a:ln>
            <a:solidFill>
              <a:schemeClr val="bg1">
                <a:lumMod val="50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5422307" y="3871636"/>
            <a:ext cx="0" cy="4448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5422307" y="4316457"/>
            <a:ext cx="2970000" cy="0"/>
          </a:xfrm>
          <a:prstGeom prst="line">
            <a:avLst/>
          </a:prstGeom>
          <a:ln>
            <a:solidFill>
              <a:schemeClr val="bg1">
                <a:lumMod val="50000"/>
              </a:schemeClr>
            </a:solidFill>
            <a:tailEnd type="oval"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79542" y="1080288"/>
            <a:ext cx="1107996" cy="369332"/>
          </a:xfrm>
          <a:prstGeom prst="rect">
            <a:avLst/>
          </a:prstGeom>
          <a:noFill/>
        </p:spPr>
        <p:txBody>
          <a:bodyPr wrap="none" rtlCol="0">
            <a:spAutoFit/>
          </a:bodyPr>
          <a:lstStyle>
            <a:defPPr>
              <a:defRPr lang="zh-CN"/>
            </a:defPPr>
            <a:lvl1pPr>
              <a:defRPr sz="2400" b="1">
                <a:solidFill>
                  <a:schemeClr val="bg1">
                    <a:lumMod val="50000"/>
                  </a:schemeClr>
                </a:solidFill>
              </a:defRPr>
            </a:lvl1pPr>
          </a:lstStyle>
          <a:p>
            <a:r>
              <a:rPr lang="zh-CN" altLang="en-US" sz="1800" b="0" dirty="0" smtClean="0">
                <a:solidFill>
                  <a:schemeClr val="tx1">
                    <a:lumMod val="75000"/>
                    <a:lumOff val="25000"/>
                  </a:schemeClr>
                </a:solidFill>
                <a:latin typeface="微软雅黑" panose="020B0503020204020204" pitchFamily="34" charset="-122"/>
                <a:ea typeface="微软雅黑" panose="020B0503020204020204" pitchFamily="34" charset="-122"/>
              </a:rPr>
              <a:t>开发工具</a:t>
            </a:r>
            <a:endPar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779542" y="1443173"/>
            <a:ext cx="2568322" cy="1258421"/>
          </a:xfrm>
          <a:prstGeom prst="rect">
            <a:avLst/>
          </a:prstGeom>
        </p:spPr>
        <p:txBody>
          <a:bodyPr wrap="square">
            <a:spAutoFit/>
          </a:bodyPr>
          <a:lstStyle/>
          <a:p>
            <a:pPr lvl="0">
              <a:lnSpc>
                <a:spcPct val="120000"/>
              </a:lnSpc>
              <a:spcAft>
                <a:spcPts val="600"/>
              </a:spcAft>
              <a:buSzPct val="25000"/>
              <a:defRPr/>
            </a:pPr>
            <a:r>
              <a:rPr lang="en-US" altLang="zh-CN" sz="1400" dirty="0">
                <a:latin typeface="微软雅黑" panose="020B0503020204020204" pitchFamily="34" charset="-122"/>
                <a:ea typeface="微软雅黑" panose="020B0503020204020204" pitchFamily="34" charset="-122"/>
                <a:cs typeface="Lato"/>
                <a:sym typeface="Lato"/>
              </a:rPr>
              <a:t>Eclipse </a:t>
            </a:r>
            <a:r>
              <a:rPr lang="en-US" altLang="zh-CN" sz="1400" dirty="0" err="1" smtClean="0">
                <a:latin typeface="微软雅黑" panose="020B0503020204020204" pitchFamily="34" charset="-122"/>
                <a:ea typeface="微软雅黑" panose="020B0503020204020204" pitchFamily="34" charset="-122"/>
                <a:cs typeface="Lato"/>
                <a:sym typeface="Lato"/>
              </a:rPr>
              <a:t>javaEE</a:t>
            </a:r>
            <a:r>
              <a:rPr lang="zh-CN" altLang="en-US" sz="1400" dirty="0" smtClean="0">
                <a:latin typeface="微软雅黑" panose="020B0503020204020204" pitchFamily="34" charset="-122"/>
                <a:ea typeface="微软雅黑" panose="020B0503020204020204" pitchFamily="34" charset="-122"/>
                <a:cs typeface="Lato"/>
                <a:sym typeface="Lato"/>
              </a:rPr>
              <a:t>（</a:t>
            </a:r>
            <a:r>
              <a:rPr lang="en-US" altLang="zh-CN" sz="1400" dirty="0" smtClean="0">
                <a:latin typeface="微软雅黑" panose="020B0503020204020204" pitchFamily="34" charset="-122"/>
                <a:ea typeface="微软雅黑" panose="020B0503020204020204" pitchFamily="34" charset="-122"/>
                <a:cs typeface="Lato"/>
                <a:sym typeface="Lato"/>
              </a:rPr>
              <a:t>Neon</a:t>
            </a:r>
            <a:r>
              <a:rPr lang="zh-CN" altLang="en-US" sz="1400" dirty="0" smtClean="0">
                <a:latin typeface="微软雅黑" panose="020B0503020204020204" pitchFamily="34" charset="-122"/>
                <a:ea typeface="微软雅黑" panose="020B0503020204020204" pitchFamily="34" charset="-122"/>
                <a:cs typeface="Lato"/>
                <a:sym typeface="Lato"/>
              </a:rPr>
              <a:t>） </a:t>
            </a:r>
            <a:r>
              <a:rPr lang="en-US" altLang="zh-CN" sz="1400" dirty="0" smtClean="0">
                <a:latin typeface="微软雅黑" panose="020B0503020204020204" pitchFamily="34" charset="-122"/>
                <a:ea typeface="微软雅黑" panose="020B0503020204020204" pitchFamily="34" charset="-122"/>
                <a:cs typeface="Lato"/>
                <a:sym typeface="Lato"/>
              </a:rPr>
              <a:t>+WebStorm2017</a:t>
            </a:r>
          </a:p>
          <a:p>
            <a:pPr lvl="0">
              <a:lnSpc>
                <a:spcPct val="120000"/>
              </a:lnSpc>
              <a:spcAft>
                <a:spcPts val="600"/>
              </a:spcAft>
              <a:buSzPct val="25000"/>
              <a:defRPr/>
            </a:pPr>
            <a:r>
              <a:rPr lang="en-US" altLang="zh-CN" sz="1400" dirty="0" smtClean="0">
                <a:latin typeface="微软雅黑" panose="020B0503020204020204" pitchFamily="34" charset="-122"/>
                <a:ea typeface="微软雅黑" panose="020B0503020204020204" pitchFamily="34" charset="-122"/>
                <a:cs typeface="Lato"/>
                <a:sym typeface="Lato"/>
              </a:rPr>
              <a:t>+Tomcat</a:t>
            </a:r>
          </a:p>
          <a:p>
            <a:pPr lvl="0">
              <a:lnSpc>
                <a:spcPct val="120000"/>
              </a:lnSpc>
              <a:spcAft>
                <a:spcPts val="600"/>
              </a:spcAft>
              <a:buSzPct val="25000"/>
              <a:defRPr/>
            </a:pPr>
            <a:r>
              <a:rPr lang="en-US" altLang="zh-CN" sz="1400" dirty="0" smtClean="0">
                <a:latin typeface="微软雅黑" panose="020B0503020204020204" pitchFamily="34" charset="-122"/>
                <a:ea typeface="微软雅黑" panose="020B0503020204020204" pitchFamily="34" charset="-122"/>
                <a:cs typeface="Lato"/>
                <a:sym typeface="Lato"/>
              </a:rPr>
              <a:t>+node.js</a:t>
            </a:r>
            <a:endParaRPr lang="en-US" altLang="zh-CN" sz="1400" dirty="0">
              <a:latin typeface="微软雅黑" panose="020B0503020204020204" pitchFamily="34" charset="-122"/>
              <a:ea typeface="微软雅黑" panose="020B0503020204020204" pitchFamily="34" charset="-122"/>
              <a:cs typeface="Lato"/>
              <a:sym typeface="Lato"/>
            </a:endParaRPr>
          </a:p>
        </p:txBody>
      </p:sp>
      <p:sp>
        <p:nvSpPr>
          <p:cNvPr id="25" name="TextBox 24"/>
          <p:cNvSpPr txBox="1"/>
          <p:nvPr/>
        </p:nvSpPr>
        <p:spPr>
          <a:xfrm>
            <a:off x="5724128" y="1080288"/>
            <a:ext cx="877163" cy="369332"/>
          </a:xfrm>
          <a:prstGeom prst="rect">
            <a:avLst/>
          </a:prstGeom>
          <a:noFill/>
        </p:spPr>
        <p:txBody>
          <a:bodyPr wrap="none" rtlCol="0">
            <a:spAutoFit/>
          </a:bodyPr>
          <a:lstStyle>
            <a:defPPr>
              <a:defRPr lang="zh-CN"/>
            </a:defPPr>
            <a:lvl1pPr>
              <a:defRPr sz="2400" b="1">
                <a:solidFill>
                  <a:schemeClr val="bg1">
                    <a:lumMod val="50000"/>
                  </a:schemeClr>
                </a:solidFill>
              </a:defRPr>
            </a:lvl1pPr>
          </a:lstStyle>
          <a:p>
            <a:r>
              <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rPr>
              <a:t>数据库</a:t>
            </a:r>
            <a:endPar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5823985" y="1550703"/>
            <a:ext cx="2568322" cy="345094"/>
          </a:xfrm>
          <a:prstGeom prst="rect">
            <a:avLst/>
          </a:prstGeom>
        </p:spPr>
        <p:txBody>
          <a:bodyPr wrap="square">
            <a:spAutoFit/>
          </a:bodyPr>
          <a:lstStyle/>
          <a:p>
            <a:pPr>
              <a:lnSpc>
                <a:spcPct val="130000"/>
              </a:lnSpc>
            </a:pPr>
            <a:r>
              <a:rPr lang="en-US" altLang="zh-CN" sz="1400" dirty="0" err="1" smtClean="0">
                <a:solidFill>
                  <a:schemeClr val="tx1">
                    <a:lumMod val="75000"/>
                    <a:lumOff val="25000"/>
                  </a:schemeClr>
                </a:solidFill>
                <a:latin typeface="微软雅黑" panose="020B0503020204020204" pitchFamily="34" charset="-122"/>
                <a:ea typeface="微软雅黑" panose="020B0503020204020204" pitchFamily="34" charset="-122"/>
              </a:rPr>
              <a:t>MongoDB</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数据库</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779542" y="4316457"/>
            <a:ext cx="1107996" cy="369332"/>
          </a:xfrm>
          <a:prstGeom prst="rect">
            <a:avLst/>
          </a:prstGeom>
          <a:noFill/>
        </p:spPr>
        <p:txBody>
          <a:bodyPr wrap="none" rtlCol="0">
            <a:spAutoFit/>
          </a:bodyPr>
          <a:lstStyle>
            <a:defPPr>
              <a:defRPr lang="zh-CN"/>
            </a:defPPr>
            <a:lvl1pPr>
              <a:defRPr sz="2400" b="1">
                <a:solidFill>
                  <a:schemeClr val="bg1">
                    <a:lumMod val="50000"/>
                  </a:schemeClr>
                </a:solidFill>
              </a:defRPr>
            </a:lvl1pPr>
          </a:lstStyle>
          <a:p>
            <a:r>
              <a:rPr lang="zh-CN" altLang="en-US" sz="1800" b="0" dirty="0" smtClean="0">
                <a:solidFill>
                  <a:schemeClr val="tx1">
                    <a:lumMod val="75000"/>
                    <a:lumOff val="25000"/>
                  </a:schemeClr>
                </a:solidFill>
                <a:latin typeface="微软雅黑" panose="020B0503020204020204" pitchFamily="34" charset="-122"/>
                <a:ea typeface="微软雅黑" panose="020B0503020204020204" pitchFamily="34" charset="-122"/>
              </a:rPr>
              <a:t>开发语言</a:t>
            </a:r>
            <a:endPar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779542" y="3864959"/>
            <a:ext cx="2568322" cy="345094"/>
          </a:xfrm>
          <a:prstGeom prst="rect">
            <a:avLst/>
          </a:prstGeom>
        </p:spPr>
        <p:txBody>
          <a:bodyPr wrap="square">
            <a:spAutoFit/>
          </a:bodyPr>
          <a:lstStyle/>
          <a:p>
            <a:pPr>
              <a:lnSpc>
                <a:spcPct val="130000"/>
              </a:lnSpc>
            </a:pPr>
            <a:r>
              <a:rPr lang="en-US" altLang="zh-CN" sz="1400" dirty="0" err="1" smtClean="0">
                <a:solidFill>
                  <a:schemeClr val="tx1">
                    <a:lumMod val="75000"/>
                    <a:lumOff val="25000"/>
                  </a:schemeClr>
                </a:solidFill>
                <a:latin typeface="微软雅黑" panose="020B0503020204020204" pitchFamily="34" charset="-122"/>
                <a:ea typeface="微软雅黑" panose="020B0503020204020204" pitchFamily="34" charset="-122"/>
              </a:rPr>
              <a:t>JAVA+JavaScript</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5724128" y="4316457"/>
            <a:ext cx="1107996" cy="369332"/>
          </a:xfrm>
          <a:prstGeom prst="rect">
            <a:avLst/>
          </a:prstGeom>
          <a:noFill/>
        </p:spPr>
        <p:txBody>
          <a:bodyPr wrap="none" rtlCol="0">
            <a:spAutoFit/>
          </a:bodyPr>
          <a:lstStyle>
            <a:defPPr>
              <a:defRPr lang="zh-CN"/>
            </a:defPPr>
            <a:lvl1pPr>
              <a:defRPr sz="2400" b="1">
                <a:solidFill>
                  <a:schemeClr val="bg1">
                    <a:lumMod val="50000"/>
                  </a:schemeClr>
                </a:solidFill>
              </a:defRPr>
            </a:lvl1pPr>
          </a:lstStyle>
          <a:p>
            <a:r>
              <a:rPr lang="zh-CN" altLang="en-US" sz="1800" b="0" dirty="0" smtClean="0">
                <a:solidFill>
                  <a:schemeClr val="tx1">
                    <a:lumMod val="75000"/>
                    <a:lumOff val="25000"/>
                  </a:schemeClr>
                </a:solidFill>
                <a:latin typeface="微软雅黑" panose="020B0503020204020204" pitchFamily="34" charset="-122"/>
                <a:ea typeface="微软雅黑" panose="020B0503020204020204" pitchFamily="34" charset="-122"/>
              </a:rPr>
              <a:t>开发平台</a:t>
            </a:r>
            <a:endPara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5724128" y="3104554"/>
            <a:ext cx="2568322" cy="966418"/>
          </a:xfrm>
          <a:prstGeom prst="rect">
            <a:avLst/>
          </a:prstGeom>
        </p:spPr>
        <p:txBody>
          <a:bodyPr wrap="square">
            <a:spAutoFit/>
          </a:bodyPr>
          <a:lstStyle/>
          <a:p>
            <a:pPr>
              <a:lnSpc>
                <a:spcPct val="130000"/>
              </a:lnSpc>
            </a:pP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ICOP</a:t>
            </a:r>
          </a:p>
          <a:p>
            <a:pPr lvl="0">
              <a:lnSpc>
                <a:spcPct val="120000"/>
              </a:lnSpc>
              <a:spcAft>
                <a:spcPts val="600"/>
              </a:spcAft>
              <a:buSzPct val="25000"/>
              <a:defRPr/>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400" dirty="0">
                <a:solidFill>
                  <a:schemeClr val="accent6"/>
                </a:solidFill>
                <a:latin typeface="微软雅黑" panose="020B0503020204020204" pitchFamily="34" charset="-122"/>
                <a:ea typeface="微软雅黑" panose="020B0503020204020204" pitchFamily="34" charset="-122"/>
                <a:cs typeface="Lato"/>
                <a:sym typeface="Lato"/>
              </a:rPr>
              <a:t> </a:t>
            </a:r>
            <a:r>
              <a:rPr lang="en-US" altLang="zh-CN" sz="1400" dirty="0">
                <a:latin typeface="微软雅黑" panose="020B0503020204020204" pitchFamily="34" charset="-122"/>
                <a:ea typeface="微软雅黑" panose="020B0503020204020204" pitchFamily="34" charset="-122"/>
                <a:cs typeface="Lato"/>
                <a:sym typeface="Lato"/>
              </a:rPr>
              <a:t>Intent Construction </a:t>
            </a:r>
          </a:p>
          <a:p>
            <a:pPr lvl="0">
              <a:lnSpc>
                <a:spcPct val="120000"/>
              </a:lnSpc>
              <a:spcAft>
                <a:spcPts val="600"/>
              </a:spcAft>
              <a:buSzPct val="25000"/>
              <a:defRPr/>
            </a:pPr>
            <a:r>
              <a:rPr lang="en-US" altLang="zh-CN" sz="1400" dirty="0">
                <a:latin typeface="微软雅黑" panose="020B0503020204020204" pitchFamily="34" charset="-122"/>
                <a:ea typeface="微软雅黑" panose="020B0503020204020204" pitchFamily="34" charset="-122"/>
                <a:cs typeface="Lato"/>
                <a:sym typeface="Lato"/>
              </a:rPr>
              <a:t>       Open Platform </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303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31"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 calcmode="lin" valueType="num">
                                      <p:cBhvr>
                                        <p:cTn id="26" dur="500" fill="hold"/>
                                        <p:tgtEl>
                                          <p:spTgt spid="7"/>
                                        </p:tgtEl>
                                        <p:attrNameLst>
                                          <p:attrName>style.rotation</p:attrName>
                                        </p:attrNameLst>
                                      </p:cBhvr>
                                      <p:tavLst>
                                        <p:tav tm="0">
                                          <p:val>
                                            <p:fltVal val="90"/>
                                          </p:val>
                                        </p:tav>
                                        <p:tav tm="100000">
                                          <p:val>
                                            <p:fltVal val="0"/>
                                          </p:val>
                                        </p:tav>
                                      </p:tavLst>
                                    </p:anim>
                                    <p:animEffect transition="in" filter="fade">
                                      <p:cBhvr>
                                        <p:cTn id="27" dur="500"/>
                                        <p:tgtEl>
                                          <p:spTgt spid="7"/>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par>
                          <p:cTn id="32" fill="hold">
                            <p:stCondLst>
                              <p:cond delay="1500"/>
                            </p:stCondLst>
                            <p:childTnLst>
                              <p:par>
                                <p:cTn id="33" presetID="22" presetClass="entr" presetSubtype="2"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right)">
                                      <p:cBhvr>
                                        <p:cTn id="35" dur="500"/>
                                        <p:tgtEl>
                                          <p:spTgt spid="12"/>
                                        </p:tgtEl>
                                      </p:cBhvr>
                                    </p:animEffect>
                                  </p:childTnLst>
                                </p:cTn>
                              </p:par>
                            </p:childTnLst>
                          </p:cTn>
                        </p:par>
                        <p:par>
                          <p:cTn id="36" fill="hold">
                            <p:stCondLst>
                              <p:cond delay="2000"/>
                            </p:stCondLst>
                            <p:childTnLst>
                              <p:par>
                                <p:cTn id="37" presetID="31"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 calcmode="lin" valueType="num">
                                      <p:cBhvr>
                                        <p:cTn id="41" dur="500" fill="hold"/>
                                        <p:tgtEl>
                                          <p:spTgt spid="8"/>
                                        </p:tgtEl>
                                        <p:attrNameLst>
                                          <p:attrName>style.rotation</p:attrName>
                                        </p:attrNameLst>
                                      </p:cBhvr>
                                      <p:tavLst>
                                        <p:tav tm="0">
                                          <p:val>
                                            <p:fltVal val="90"/>
                                          </p:val>
                                        </p:tav>
                                        <p:tav tm="100000">
                                          <p:val>
                                            <p:fltVal val="0"/>
                                          </p:val>
                                        </p:tav>
                                      </p:tavLst>
                                    </p:anim>
                                    <p:animEffect transition="in" filter="fade">
                                      <p:cBhvr>
                                        <p:cTn id="42" dur="500"/>
                                        <p:tgtEl>
                                          <p:spTgt spid="8"/>
                                        </p:tgtEl>
                                      </p:cBhvr>
                                    </p:animEffect>
                                  </p:childTnLst>
                                </p:cTn>
                              </p:par>
                            </p:childTnLst>
                          </p:cTn>
                        </p:par>
                        <p:par>
                          <p:cTn id="43" fill="hold">
                            <p:stCondLst>
                              <p:cond delay="2500"/>
                            </p:stCondLst>
                            <p:childTnLst>
                              <p:par>
                                <p:cTn id="44" presetID="22" presetClass="entr" presetSubtype="4"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par>
                          <p:cTn id="47" fill="hold">
                            <p:stCondLst>
                              <p:cond delay="3000"/>
                            </p:stCondLst>
                            <p:childTnLst>
                              <p:par>
                                <p:cTn id="48" presetID="22" presetClass="entr" presetSubtype="8" fill="hold"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childTnLst>
                          </p:cTn>
                        </p:par>
                        <p:par>
                          <p:cTn id="51" fill="hold">
                            <p:stCondLst>
                              <p:cond delay="3500"/>
                            </p:stCondLst>
                            <p:childTnLst>
                              <p:par>
                                <p:cTn id="52" presetID="31" presetClass="entr" presetSubtype="0"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p:cTn id="54" dur="500" fill="hold"/>
                                        <p:tgtEl>
                                          <p:spTgt spid="9"/>
                                        </p:tgtEl>
                                        <p:attrNameLst>
                                          <p:attrName>ppt_w</p:attrName>
                                        </p:attrNameLst>
                                      </p:cBhvr>
                                      <p:tavLst>
                                        <p:tav tm="0">
                                          <p:val>
                                            <p:fltVal val="0"/>
                                          </p:val>
                                        </p:tav>
                                        <p:tav tm="100000">
                                          <p:val>
                                            <p:strVal val="#ppt_w"/>
                                          </p:val>
                                        </p:tav>
                                      </p:tavLst>
                                    </p:anim>
                                    <p:anim calcmode="lin" valueType="num">
                                      <p:cBhvr>
                                        <p:cTn id="55" dur="500" fill="hold"/>
                                        <p:tgtEl>
                                          <p:spTgt spid="9"/>
                                        </p:tgtEl>
                                        <p:attrNameLst>
                                          <p:attrName>ppt_h</p:attrName>
                                        </p:attrNameLst>
                                      </p:cBhvr>
                                      <p:tavLst>
                                        <p:tav tm="0">
                                          <p:val>
                                            <p:fltVal val="0"/>
                                          </p:val>
                                        </p:tav>
                                        <p:tav tm="100000">
                                          <p:val>
                                            <p:strVal val="#ppt_h"/>
                                          </p:val>
                                        </p:tav>
                                      </p:tavLst>
                                    </p:anim>
                                    <p:anim calcmode="lin" valueType="num">
                                      <p:cBhvr>
                                        <p:cTn id="56" dur="500" fill="hold"/>
                                        <p:tgtEl>
                                          <p:spTgt spid="9"/>
                                        </p:tgtEl>
                                        <p:attrNameLst>
                                          <p:attrName>style.rotation</p:attrName>
                                        </p:attrNameLst>
                                      </p:cBhvr>
                                      <p:tavLst>
                                        <p:tav tm="0">
                                          <p:val>
                                            <p:fltVal val="90"/>
                                          </p:val>
                                        </p:tav>
                                        <p:tav tm="100000">
                                          <p:val>
                                            <p:fltVal val="0"/>
                                          </p:val>
                                        </p:tav>
                                      </p:tavLst>
                                    </p:anim>
                                    <p:animEffect transition="in" filter="fade">
                                      <p:cBhvr>
                                        <p:cTn id="57" dur="500"/>
                                        <p:tgtEl>
                                          <p:spTgt spid="9"/>
                                        </p:tgtEl>
                                      </p:cBhvr>
                                    </p:animEffect>
                                  </p:childTnLst>
                                </p:cTn>
                              </p:par>
                            </p:childTnLst>
                          </p:cTn>
                        </p:par>
                        <p:par>
                          <p:cTn id="58" fill="hold">
                            <p:stCondLst>
                              <p:cond delay="4000"/>
                            </p:stCondLst>
                            <p:childTnLst>
                              <p:par>
                                <p:cTn id="59" presetID="22" presetClass="entr" presetSubtype="1" fill="hold"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up)">
                                      <p:cBhvr>
                                        <p:cTn id="61" dur="500"/>
                                        <p:tgtEl>
                                          <p:spTgt spid="17"/>
                                        </p:tgtEl>
                                      </p:cBhvr>
                                    </p:animEffect>
                                  </p:childTnLst>
                                </p:cTn>
                              </p:par>
                            </p:childTnLst>
                          </p:cTn>
                        </p:par>
                        <p:par>
                          <p:cTn id="62" fill="hold">
                            <p:stCondLst>
                              <p:cond delay="4500"/>
                            </p:stCondLst>
                            <p:childTnLst>
                              <p:par>
                                <p:cTn id="63" presetID="22" presetClass="entr" presetSubtype="2" fill="hold"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right)">
                                      <p:cBhvr>
                                        <p:cTn id="65" dur="500"/>
                                        <p:tgtEl>
                                          <p:spTgt spid="18"/>
                                        </p:tgtEl>
                                      </p:cBhvr>
                                    </p:animEffect>
                                  </p:childTnLst>
                                </p:cTn>
                              </p:par>
                            </p:childTnLst>
                          </p:cTn>
                        </p:par>
                        <p:par>
                          <p:cTn id="66" fill="hold">
                            <p:stCondLst>
                              <p:cond delay="5000"/>
                            </p:stCondLst>
                            <p:childTnLst>
                              <p:par>
                                <p:cTn id="67" presetID="31" presetClass="entr" presetSubtype="0" fill="hold" grpId="0" nodeType="after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p:cTn id="69" dur="500" fill="hold"/>
                                        <p:tgtEl>
                                          <p:spTgt spid="10"/>
                                        </p:tgtEl>
                                        <p:attrNameLst>
                                          <p:attrName>ppt_w</p:attrName>
                                        </p:attrNameLst>
                                      </p:cBhvr>
                                      <p:tavLst>
                                        <p:tav tm="0">
                                          <p:val>
                                            <p:fltVal val="0"/>
                                          </p:val>
                                        </p:tav>
                                        <p:tav tm="100000">
                                          <p:val>
                                            <p:strVal val="#ppt_w"/>
                                          </p:val>
                                        </p:tav>
                                      </p:tavLst>
                                    </p:anim>
                                    <p:anim calcmode="lin" valueType="num">
                                      <p:cBhvr>
                                        <p:cTn id="70" dur="500" fill="hold"/>
                                        <p:tgtEl>
                                          <p:spTgt spid="10"/>
                                        </p:tgtEl>
                                        <p:attrNameLst>
                                          <p:attrName>ppt_h</p:attrName>
                                        </p:attrNameLst>
                                      </p:cBhvr>
                                      <p:tavLst>
                                        <p:tav tm="0">
                                          <p:val>
                                            <p:fltVal val="0"/>
                                          </p:val>
                                        </p:tav>
                                        <p:tav tm="100000">
                                          <p:val>
                                            <p:strVal val="#ppt_h"/>
                                          </p:val>
                                        </p:tav>
                                      </p:tavLst>
                                    </p:anim>
                                    <p:anim calcmode="lin" valueType="num">
                                      <p:cBhvr>
                                        <p:cTn id="71" dur="500" fill="hold"/>
                                        <p:tgtEl>
                                          <p:spTgt spid="10"/>
                                        </p:tgtEl>
                                        <p:attrNameLst>
                                          <p:attrName>style.rotation</p:attrName>
                                        </p:attrNameLst>
                                      </p:cBhvr>
                                      <p:tavLst>
                                        <p:tav tm="0">
                                          <p:val>
                                            <p:fltVal val="90"/>
                                          </p:val>
                                        </p:tav>
                                        <p:tav tm="100000">
                                          <p:val>
                                            <p:fltVal val="0"/>
                                          </p:val>
                                        </p:tav>
                                      </p:tavLst>
                                    </p:anim>
                                    <p:animEffect transition="in" filter="fade">
                                      <p:cBhvr>
                                        <p:cTn id="72" dur="500"/>
                                        <p:tgtEl>
                                          <p:spTgt spid="10"/>
                                        </p:tgtEl>
                                      </p:cBhvr>
                                    </p:animEffect>
                                  </p:childTnLst>
                                </p:cTn>
                              </p:par>
                            </p:childTnLst>
                          </p:cTn>
                        </p:par>
                        <p:par>
                          <p:cTn id="73" fill="hold">
                            <p:stCondLst>
                              <p:cond delay="5500"/>
                            </p:stCondLst>
                            <p:childTnLst>
                              <p:par>
                                <p:cTn id="74" presetID="22" presetClass="entr" presetSubtype="1" fill="hold" nodeType="after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wipe(up)">
                                      <p:cBhvr>
                                        <p:cTn id="76" dur="500"/>
                                        <p:tgtEl>
                                          <p:spTgt spid="19"/>
                                        </p:tgtEl>
                                      </p:cBhvr>
                                    </p:animEffect>
                                  </p:childTnLst>
                                </p:cTn>
                              </p:par>
                            </p:childTnLst>
                          </p:cTn>
                        </p:par>
                        <p:par>
                          <p:cTn id="77" fill="hold">
                            <p:stCondLst>
                              <p:cond delay="6000"/>
                            </p:stCondLst>
                            <p:childTnLst>
                              <p:par>
                                <p:cTn id="78" presetID="22" presetClass="entr" presetSubtype="8" fill="hold" nodeType="after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wipe(left)">
                                      <p:cBhvr>
                                        <p:cTn id="80" dur="500"/>
                                        <p:tgtEl>
                                          <p:spTgt spid="20"/>
                                        </p:tgtEl>
                                      </p:cBhvr>
                                    </p:animEffect>
                                  </p:childTnLst>
                                </p:cTn>
                              </p:par>
                            </p:childTnLst>
                          </p:cTn>
                        </p:par>
                        <p:par>
                          <p:cTn id="81" fill="hold">
                            <p:stCondLst>
                              <p:cond delay="6500"/>
                            </p:stCondLst>
                            <p:childTnLst>
                              <p:par>
                                <p:cTn id="82" presetID="2" presetClass="entr" presetSubtype="8" fill="hold" grpId="0" nodeType="afterEffect">
                                  <p:stCondLst>
                                    <p:cond delay="0"/>
                                  </p:stCondLst>
                                  <p:childTnLst>
                                    <p:set>
                                      <p:cBhvr>
                                        <p:cTn id="83" dur="1" fill="hold">
                                          <p:stCondLst>
                                            <p:cond delay="0"/>
                                          </p:stCondLst>
                                        </p:cTn>
                                        <p:tgtEl>
                                          <p:spTgt spid="23"/>
                                        </p:tgtEl>
                                        <p:attrNameLst>
                                          <p:attrName>style.visibility</p:attrName>
                                        </p:attrNameLst>
                                      </p:cBhvr>
                                      <p:to>
                                        <p:strVal val="visible"/>
                                      </p:to>
                                    </p:set>
                                    <p:anim calcmode="lin" valueType="num">
                                      <p:cBhvr additive="base">
                                        <p:cTn id="84" dur="300" fill="hold"/>
                                        <p:tgtEl>
                                          <p:spTgt spid="23"/>
                                        </p:tgtEl>
                                        <p:attrNameLst>
                                          <p:attrName>ppt_x</p:attrName>
                                        </p:attrNameLst>
                                      </p:cBhvr>
                                      <p:tavLst>
                                        <p:tav tm="0">
                                          <p:val>
                                            <p:strVal val="0-#ppt_w/2"/>
                                          </p:val>
                                        </p:tav>
                                        <p:tav tm="100000">
                                          <p:val>
                                            <p:strVal val="#ppt_x"/>
                                          </p:val>
                                        </p:tav>
                                      </p:tavLst>
                                    </p:anim>
                                    <p:anim calcmode="lin" valueType="num">
                                      <p:cBhvr additive="base">
                                        <p:cTn id="85" dur="300" fill="hold"/>
                                        <p:tgtEl>
                                          <p:spTgt spid="23"/>
                                        </p:tgtEl>
                                        <p:attrNameLst>
                                          <p:attrName>ppt_y</p:attrName>
                                        </p:attrNameLst>
                                      </p:cBhvr>
                                      <p:tavLst>
                                        <p:tav tm="0">
                                          <p:val>
                                            <p:strVal val="#ppt_y"/>
                                          </p:val>
                                        </p:tav>
                                        <p:tav tm="100000">
                                          <p:val>
                                            <p:strVal val="#ppt_y"/>
                                          </p:val>
                                        </p:tav>
                                      </p:tavLst>
                                    </p:anim>
                                  </p:childTnLst>
                                </p:cTn>
                              </p:par>
                            </p:childTnLst>
                          </p:cTn>
                        </p:par>
                        <p:par>
                          <p:cTn id="86" fill="hold">
                            <p:stCondLst>
                              <p:cond delay="6800"/>
                            </p:stCondLst>
                            <p:childTnLst>
                              <p:par>
                                <p:cTn id="87" presetID="2" presetClass="entr" presetSubtype="8" fill="hold" grpId="0" nodeType="after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additive="base">
                                        <p:cTn id="89" dur="300" fill="hold"/>
                                        <p:tgtEl>
                                          <p:spTgt spid="25"/>
                                        </p:tgtEl>
                                        <p:attrNameLst>
                                          <p:attrName>ppt_x</p:attrName>
                                        </p:attrNameLst>
                                      </p:cBhvr>
                                      <p:tavLst>
                                        <p:tav tm="0">
                                          <p:val>
                                            <p:strVal val="0-#ppt_w/2"/>
                                          </p:val>
                                        </p:tav>
                                        <p:tav tm="100000">
                                          <p:val>
                                            <p:strVal val="#ppt_x"/>
                                          </p:val>
                                        </p:tav>
                                      </p:tavLst>
                                    </p:anim>
                                    <p:anim calcmode="lin" valueType="num">
                                      <p:cBhvr additive="base">
                                        <p:cTn id="90" dur="300" fill="hold"/>
                                        <p:tgtEl>
                                          <p:spTgt spid="25"/>
                                        </p:tgtEl>
                                        <p:attrNameLst>
                                          <p:attrName>ppt_y</p:attrName>
                                        </p:attrNameLst>
                                      </p:cBhvr>
                                      <p:tavLst>
                                        <p:tav tm="0">
                                          <p:val>
                                            <p:strVal val="#ppt_y"/>
                                          </p:val>
                                        </p:tav>
                                        <p:tav tm="100000">
                                          <p:val>
                                            <p:strVal val="#ppt_y"/>
                                          </p:val>
                                        </p:tav>
                                      </p:tavLst>
                                    </p:anim>
                                  </p:childTnLst>
                                </p:cTn>
                              </p:par>
                            </p:childTnLst>
                          </p:cTn>
                        </p:par>
                        <p:par>
                          <p:cTn id="91" fill="hold">
                            <p:stCondLst>
                              <p:cond delay="7100"/>
                            </p:stCondLst>
                            <p:childTnLst>
                              <p:par>
                                <p:cTn id="92" presetID="2" presetClass="entr" presetSubtype="8" fill="hold" grpId="0" nodeType="afterEffect">
                                  <p:stCondLst>
                                    <p:cond delay="0"/>
                                  </p:stCondLst>
                                  <p:childTnLst>
                                    <p:set>
                                      <p:cBhvr>
                                        <p:cTn id="93" dur="1" fill="hold">
                                          <p:stCondLst>
                                            <p:cond delay="0"/>
                                          </p:stCondLst>
                                        </p:cTn>
                                        <p:tgtEl>
                                          <p:spTgt spid="27"/>
                                        </p:tgtEl>
                                        <p:attrNameLst>
                                          <p:attrName>style.visibility</p:attrName>
                                        </p:attrNameLst>
                                      </p:cBhvr>
                                      <p:to>
                                        <p:strVal val="visible"/>
                                      </p:to>
                                    </p:set>
                                    <p:anim calcmode="lin" valueType="num">
                                      <p:cBhvr additive="base">
                                        <p:cTn id="94" dur="300" fill="hold"/>
                                        <p:tgtEl>
                                          <p:spTgt spid="27"/>
                                        </p:tgtEl>
                                        <p:attrNameLst>
                                          <p:attrName>ppt_x</p:attrName>
                                        </p:attrNameLst>
                                      </p:cBhvr>
                                      <p:tavLst>
                                        <p:tav tm="0">
                                          <p:val>
                                            <p:strVal val="0-#ppt_w/2"/>
                                          </p:val>
                                        </p:tav>
                                        <p:tav tm="100000">
                                          <p:val>
                                            <p:strVal val="#ppt_x"/>
                                          </p:val>
                                        </p:tav>
                                      </p:tavLst>
                                    </p:anim>
                                    <p:anim calcmode="lin" valueType="num">
                                      <p:cBhvr additive="base">
                                        <p:cTn id="95" dur="300" fill="hold"/>
                                        <p:tgtEl>
                                          <p:spTgt spid="27"/>
                                        </p:tgtEl>
                                        <p:attrNameLst>
                                          <p:attrName>ppt_y</p:attrName>
                                        </p:attrNameLst>
                                      </p:cBhvr>
                                      <p:tavLst>
                                        <p:tav tm="0">
                                          <p:val>
                                            <p:strVal val="#ppt_y"/>
                                          </p:val>
                                        </p:tav>
                                        <p:tav tm="100000">
                                          <p:val>
                                            <p:strVal val="#ppt_y"/>
                                          </p:val>
                                        </p:tav>
                                      </p:tavLst>
                                    </p:anim>
                                  </p:childTnLst>
                                </p:cTn>
                              </p:par>
                            </p:childTnLst>
                          </p:cTn>
                        </p:par>
                        <p:par>
                          <p:cTn id="96" fill="hold">
                            <p:stCondLst>
                              <p:cond delay="7400"/>
                            </p:stCondLst>
                            <p:childTnLst>
                              <p:par>
                                <p:cTn id="97" presetID="2" presetClass="entr" presetSubtype="8" fill="hold" grpId="0" nodeType="afterEffect">
                                  <p:stCondLst>
                                    <p:cond delay="0"/>
                                  </p:stCondLst>
                                  <p:childTnLst>
                                    <p:set>
                                      <p:cBhvr>
                                        <p:cTn id="98" dur="1" fill="hold">
                                          <p:stCondLst>
                                            <p:cond delay="0"/>
                                          </p:stCondLst>
                                        </p:cTn>
                                        <p:tgtEl>
                                          <p:spTgt spid="29"/>
                                        </p:tgtEl>
                                        <p:attrNameLst>
                                          <p:attrName>style.visibility</p:attrName>
                                        </p:attrNameLst>
                                      </p:cBhvr>
                                      <p:to>
                                        <p:strVal val="visible"/>
                                      </p:to>
                                    </p:set>
                                    <p:anim calcmode="lin" valueType="num">
                                      <p:cBhvr additive="base">
                                        <p:cTn id="99" dur="300" fill="hold"/>
                                        <p:tgtEl>
                                          <p:spTgt spid="29"/>
                                        </p:tgtEl>
                                        <p:attrNameLst>
                                          <p:attrName>ppt_x</p:attrName>
                                        </p:attrNameLst>
                                      </p:cBhvr>
                                      <p:tavLst>
                                        <p:tav tm="0">
                                          <p:val>
                                            <p:strVal val="0-#ppt_w/2"/>
                                          </p:val>
                                        </p:tav>
                                        <p:tav tm="100000">
                                          <p:val>
                                            <p:strVal val="#ppt_x"/>
                                          </p:val>
                                        </p:tav>
                                      </p:tavLst>
                                    </p:anim>
                                    <p:anim calcmode="lin" valueType="num">
                                      <p:cBhvr additive="base">
                                        <p:cTn id="100" dur="3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23" grpId="0"/>
      <p:bldP spid="25" grpId="0"/>
      <p:bldP spid="27" grpId="0"/>
      <p:bldP spid="2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3200" dirty="0" smtClean="0">
            <a:solidFill>
              <a:srgbClr val="E60012"/>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3755</TotalTime>
  <Words>708</Words>
  <Application>Microsoft Office PowerPoint</Application>
  <PresentationFormat>全屏显示(16:9)</PresentationFormat>
  <Paragraphs>66</Paragraphs>
  <Slides>18</Slides>
  <Notes>0</Notes>
  <HiddenSlides>0</HiddenSlides>
  <MMClips>0</MMClips>
  <ScaleCrop>false</ScaleCrop>
  <HeadingPairs>
    <vt:vector size="4" baseType="variant">
      <vt:variant>
        <vt:lpstr>主题</vt:lpstr>
      </vt:variant>
      <vt:variant>
        <vt:i4>1</vt:i4>
      </vt:variant>
      <vt:variant>
        <vt:lpstr>幻灯片标题</vt:lpstr>
      </vt:variant>
      <vt:variant>
        <vt:i4>18</vt:i4>
      </vt:variant>
    </vt:vector>
  </HeadingPairs>
  <TitlesOfParts>
    <vt:vector size="19"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使用技术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yangziyu</dc:creator>
  <cp:lastModifiedBy>da zhang</cp:lastModifiedBy>
  <cp:revision>2603</cp:revision>
  <dcterms:created xsi:type="dcterms:W3CDTF">2017-02-14T08:00:28Z</dcterms:created>
  <dcterms:modified xsi:type="dcterms:W3CDTF">2018-02-24T02:32:59Z</dcterms:modified>
</cp:coreProperties>
</file>